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modernComment_102_0.xml" ContentType="application/vnd.ms-powerpoint.comments+xml"/>
  <Override PartName="/ppt/comments/modernComment_105_0.xml" ContentType="application/vnd.ms-powerpoint.comments+xml"/>
  <Override PartName="/ppt/comments/modernComment_106_0.xml" ContentType="application/vnd.ms-powerpoint.comments+xml"/>
  <Override PartName="/ppt/comments/modernComment_109_0.xml" ContentType="application/vnd.ms-powerpoint.comments+xml"/>
  <Override PartName="/ppt/comments/modernComment_10B_0.xml" ContentType="application/vnd.ms-powerpoint.comments+xml"/>
  <Override PartName="/ppt/comments/modernComment_10C_0.xml" ContentType="application/vnd.ms-powerpoint.comments+xml"/>
  <Override PartName="/ppt/comments/modernComment_10D_0.xml" ContentType="application/vnd.ms-powerpoint.comments+xml"/>
  <Override PartName="/ppt/comments/modernComment_10E_0.xml" ContentType="application/vnd.ms-powerpoint.comments+xml"/>
  <Override PartName="/ppt/comments/modernComment_10F_0.xml" ContentType="application/vnd.ms-powerpoint.comments+xml"/>
  <Override PartName="/ppt/comments/modernComment_110_0.xml" ContentType="application/vnd.ms-powerpoint.comments+xml"/>
  <Override PartName="/ppt/comments/modernComment_112_0.xml" ContentType="application/vnd.ms-powerpoint.comments+xml"/>
  <Override PartName="/ppt/comments/modernComment_113_0.xml" ContentType="application/vnd.ms-powerpoint.comments+xml"/>
  <Override PartName="/ppt/comments/modernComment_114_0.xml" ContentType="application/vnd.ms-powerpoint.comments+xml"/>
  <Override PartName="/ppt/comments/modernComment_115_0.xml" ContentType="application/vnd.ms-powerpoint.comments+xml"/>
  <Override PartName="/ppt/comments/modernComment_116_0.xml" ContentType="application/vnd.ms-powerpoint.comments+xml"/>
  <Override PartName="/ppt/comments/modernComment_117_0.xml" ContentType="application/vnd.ms-powerpoint.comments+xml"/>
  <Override PartName="/ppt/comments/modernComment_118_0.xml" ContentType="application/vnd.ms-powerpoint.comments+xml"/>
  <Override PartName="/ppt/comments/modernComment_11A_0.xml" ContentType="application/vnd.ms-powerpoint.comments+xml"/>
  <Override PartName="/ppt/comments/modernComment_11B_0.xml" ContentType="application/vnd.ms-powerpoint.comments+xml"/>
  <Override PartName="/ppt/comments/modernComment_11D_0.xml" ContentType="application/vnd.ms-powerpoint.comments+xml"/>
  <Override PartName="/ppt/comments/modernComment_11E_0.xml" ContentType="application/vnd.ms-powerpoint.comments+xml"/>
  <Override PartName="/ppt/comments/modernComment_11F_0.xml" ContentType="application/vnd.ms-powerpoint.comments+xml"/>
  <Override PartName="/ppt/comments/modernComment_120_0.xml" ContentType="application/vnd.ms-powerpoint.comments+xml"/>
  <Override PartName="/ppt/comments/modernComment_121_0.xml" ContentType="application/vnd.ms-powerpoint.comments+xml"/>
  <Override PartName="/ppt/comments/modernComment_122_0.xml" ContentType="application/vnd.ms-powerpoint.comments+xml"/>
  <Override PartName="/ppt/comments/modernComment_124_0.xml" ContentType="application/vnd.ms-powerpoint.comments+xml"/>
  <Override PartName="/ppt/comments/modernComment_125_0.xml" ContentType="application/vnd.ms-powerpoint.comments+xml"/>
  <Override PartName="/ppt/comments/modernComment_126_0.xml" ContentType="application/vnd.ms-powerpoint.comments+xml"/>
  <Override PartName="/ppt/comments/modernComment_128_0.xml" ContentType="application/vnd.ms-powerpoint.comments+xml"/>
  <Override PartName="/ppt/comments/modernComment_12A_0.xml" ContentType="application/vnd.ms-powerpoint.comments+xml"/>
  <Override PartName="/ppt/comments/modernComment_12C_0.xml" ContentType="application/vnd.ms-powerpoint.comments+xml"/>
  <Override PartName="/ppt/comments/modernComment_12D_0.xml" ContentType="application/vnd.ms-powerpoint.comments+xml"/>
  <Override PartName="/ppt/comments/modernComment_12E_0.xml" ContentType="application/vnd.ms-powerpoint.comments+xml"/>
  <Override PartName="/ppt/comments/modernComment_12F_0.xml" ContentType="application/vnd.ms-powerpoint.comments+xml"/>
  <Override PartName="/ppt/comments/modernComment_130_0.xml" ContentType="application/vnd.ms-powerpoint.comments+xml"/>
  <Override PartName="/ppt/comments/modernComment_131_0.xml" ContentType="application/vnd.ms-powerpoint.comments+xml"/>
  <Override PartName="/ppt/comments/modernComment_132_0.xml" ContentType="application/vnd.ms-powerpoint.comments+xml"/>
  <Override PartName="/ppt/comments/modernComment_133_0.xml" ContentType="application/vnd.ms-powerpoint.comments+xml"/>
  <Override PartName="/ppt/comments/modernComment_134_0.xml" ContentType="application/vnd.ms-powerpoint.comments+xml"/>
  <Override PartName="/ppt/comments/modernComment_138_0.xml" ContentType="application/vnd.ms-powerpoint.comments+xml"/>
  <Override PartName="/ppt/comments/modernComment_139_0.xml" ContentType="application/vnd.ms-powerpoint.comments+xml"/>
  <Override PartName="/ppt/comments/modernComment_13A_0.xml" ContentType="application/vnd.ms-powerpoint.comments+xml"/>
  <Override PartName="/ppt/comments/modernComment_13C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6858000" type="screen4x3"/>
  <p:notesSz cx="9144000" cy="6858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BAA3C3-7923-8BDF-7589-ED34672CCD49}" name="Ricardo Cruz" initials="RC" userId="S::ricardo.cruz29@ua.pt::90c7527a-5ec6-4417-921e-32d064f33be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24"/>
    <p:restoredTop sz="94690"/>
  </p:normalViewPr>
  <p:slideViewPr>
    <p:cSldViewPr>
      <p:cViewPr>
        <p:scale>
          <a:sx n="154" d="100"/>
          <a:sy n="154" d="100"/>
        </p:scale>
        <p:origin x="-184" y="3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463AD5-9880-C74A-85DF-18A3FEA628AF}" authorId="{BFBAA3C3-7923-8BDF-7589-ED34672CCD49}" created="2022-10-17T09:15:13.141">
    <pc:sldMkLst xmlns:pc="http://schemas.microsoft.com/office/powerpoint/2013/main/command">
      <pc:docMk/>
      <pc:sldMk cId="0" sldId="258"/>
    </pc:sldMkLst>
    <p188:replyLst>
      <p188:reply id="{0D715EC5-EA1E-C445-B4FC-F80496788EA5}" authorId="{BFBAA3C3-7923-8BDF-7589-ED34672CCD49}" created="2022-10-17T09:16:34.637">
        <p188:txBody>
          <a:bodyPr/>
          <a:lstStyle/>
          <a:p>
            <a:r>
              <a:rPr lang="pt-PT"/>
              <a:t>Representation e Presentation estão muito relacionadas</a:t>
            </a:r>
          </a:p>
        </p188:txBody>
      </p188:reply>
    </p188:replyLst>
    <p188:txBody>
      <a:bodyPr/>
      <a:lstStyle/>
      <a:p>
        <a:r>
          <a:rPr lang="pt-PT"/>
          <a:t>As técnicas de visualização, estão essencialmente divididas em 3 áreas
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84D42B-1D1C-6B42-949A-58AB6ECBD80F}" authorId="{BFBAA3C3-7923-8BDF-7589-ED34672CCD49}" created="2022-10-17T09:18:22.641">
    <pc:sldMkLst xmlns:pc="http://schemas.microsoft.com/office/powerpoint/2013/main/command">
      <pc:docMk/>
      <pc:sldMk cId="0" sldId="261"/>
    </pc:sldMkLst>
    <p188:txBody>
      <a:bodyPr/>
      <a:lstStyle/>
      <a:p>
        <a:r>
          <a:rPr lang="pt-PT"/>
          <a:t>Temos de ter em atenção como é que o cérebro humano processa as imagens, de forma a apresentarmos melhores propriedades visuais. O caso da propriedade tamanho, é dos mais percetiveis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2C1C16-C425-794C-BA51-D7C2F6D904CD}" authorId="{BFBAA3C3-7923-8BDF-7589-ED34672CCD49}" created="2022-10-17T09:18:56.041">
    <pc:sldMkLst xmlns:pc="http://schemas.microsoft.com/office/powerpoint/2013/main/command">
      <pc:docMk/>
      <pc:sldMk cId="0" sldId="262"/>
    </pc:sldMkLst>
    <p188:replyLst>
      <p188:reply id="{62982916-0202-EC48-B642-264ADE769323}" authorId="{BFBAA3C3-7923-8BDF-7589-ED34672CCD49}" created="2022-10-17T09:19:28.269">
        <p188:txBody>
          <a:bodyPr/>
          <a:lstStyle/>
          <a:p>
            <a:r>
              <a:rPr lang="pt-PT"/>
              <a:t>6. Estabilish how and when to present to the user and the type of interaction</a:t>
            </a:r>
          </a:p>
        </p188:txBody>
      </p188:reply>
      <p188:reply id="{0128D582-22FE-7F49-A676-90851261764F}" authorId="{BFBAA3C3-7923-8BDF-7589-ED34672CCD49}" created="2022-10-17T09:19:48.158">
        <p188:txBody>
          <a:bodyPr/>
          <a:lstStyle/>
          <a:p>
            <a:r>
              <a:rPr lang="pt-PT"/>
              <a:t>2. Examine de nature of the phenomenom of the data</a:t>
            </a:r>
          </a:p>
        </p188:txBody>
      </p188:reply>
    </p188:replyLst>
    <p188:txBody>
      <a:bodyPr/>
      <a:lstStyle/>
      <a:p>
        <a:r>
          <a:rPr lang="pt-PT"/>
          <a:t>Perceber bem estas perguntas de forma a definirmos uma melhor técnica de visualização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A24A470-339E-9C48-9B87-239F94A884C7}" authorId="{BFBAA3C3-7923-8BDF-7589-ED34672CCD49}" created="2022-10-17T09:26:29.363">
    <pc:sldMkLst xmlns:pc="http://schemas.microsoft.com/office/powerpoint/2013/main/command">
      <pc:docMk/>
      <pc:sldMk cId="0" sldId="265"/>
    </pc:sldMkLst>
    <p188:txBody>
      <a:bodyPr/>
      <a:lstStyle/>
      <a:p>
        <a:r>
          <a:rPr lang="pt-PT"/>
          <a:t>Change blindness - Quando há alterações na cena que estão a observar, e estão ocupadas a fazer outra coisa, as pessoas podem não dar conta.
Neste caso, o altimetro, os dois primeiros exemplos são dificeis de perceber, e pode ocurrer change blindness. No altimetro da direita, já tem um design mais facil de perceber</a:t>
        </a:r>
      </a:p>
    </p188:txBody>
  </p188:cm>
</p188:cmLst>
</file>

<file path=ppt/comments/modernComment_10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6CEAC25-1041-1E4B-AC27-3642BAB70448}" authorId="{BFBAA3C3-7923-8BDF-7589-ED34672CCD49}" created="2022-10-17T09:27:15.108">
    <pc:sldMkLst xmlns:pc="http://schemas.microsoft.com/office/powerpoint/2013/main/command">
      <pc:docMk/>
      <pc:sldMk cId="0" sldId="267"/>
    </pc:sldMkLst>
    <p188:txBody>
      <a:bodyPr/>
      <a:lstStyle/>
      <a:p>
        <a:r>
          <a:rPr lang="pt-PT"/>
          <a:t>O motor debaixo da asa</a:t>
        </a:r>
      </a:p>
    </p188:txBody>
  </p188:cm>
</p188:cmLst>
</file>

<file path=ppt/comments/modernComment_10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6A0FD8-72B8-0C4E-9906-E4AB57CD9E9F}" authorId="{BFBAA3C3-7923-8BDF-7589-ED34672CCD49}" created="2022-10-17T09:30:49.348">
    <pc:sldMkLst xmlns:pc="http://schemas.microsoft.com/office/powerpoint/2013/main/command">
      <pc:docMk/>
      <pc:sldMk cId="0" sldId="268"/>
    </pc:sldMkLst>
    <p188:replyLst>
      <p188:reply id="{E3E8C498-F341-A542-B244-697BED9987BD}" authorId="{BFBAA3C3-7923-8BDF-7589-ED34672CCD49}" created="2022-10-17T09:31:42.733">
        <p188:txBody>
          <a:bodyPr/>
          <a:lstStyle/>
          <a:p>
            <a:r>
              <a:rPr lang="pt-PT"/>
              <a:t>Change blindness - (Alguns diapositivos atrás)</a:t>
            </a:r>
          </a:p>
        </p188:txBody>
      </p188:reply>
      <p188:reply id="{E77F84D2-2C9A-164D-955F-AFD13A8D6660}" authorId="{BFBAA3C3-7923-8BDF-7589-ED34672CCD49}" created="2022-10-17T09:34:09.329">
        <p188:txBody>
          <a:bodyPr/>
          <a:lstStyle/>
          <a:p>
            <a:r>
              <a:rPr lang="pt-PT"/>
              <a:t>Estes dois fenomenos podem ter um grande impacto no que desenvolvemos. Aquilo que pdoe ser evidente, pode não ser visto pelos utilizadores da aplicação. Se estiverem a fazer outra coisa, podem não reparar que há mudanças na aplicação. Perigoso sobretudo para avisos</a:t>
            </a:r>
          </a:p>
        </p188:txBody>
      </p188:reply>
    </p188:replyLst>
    <p188:txBody>
      <a:bodyPr/>
      <a:lstStyle/>
      <a:p>
        <a:r>
          <a:rPr lang="pt-PT"/>
          <a:t>Innatentional Blindness - A pessoa está ocupada a fazer algo, super focada, e uma coisa que parece muito evidente, as pessoas não dão conta</a:t>
        </a:r>
      </a:p>
    </p188:txBody>
  </p188:cm>
</p188:cmLst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AC467-697A-B64E-B069-23519D807DBF}" authorId="{BFBAA3C3-7923-8BDF-7589-ED34672CCD49}" created="2022-10-17T09:36:10.128">
    <pc:sldMkLst xmlns:pc="http://schemas.microsoft.com/office/powerpoint/2013/main/command">
      <pc:docMk/>
      <pc:sldMk cId="0" sldId="269"/>
    </pc:sldMkLst>
    <p188:replyLst>
      <p188:reply id="{F9FCE813-B9A9-F244-A903-D44D8344C2AA}" authorId="{BFBAA3C3-7923-8BDF-7589-ED34672CCD49}" created="2022-10-17T09:36:40.147">
        <p188:txBody>
          <a:bodyPr/>
          <a:lstStyle/>
          <a:p>
            <a:r>
              <a:rPr lang="pt-PT"/>
              <a:t>A média é o traço no meio, dps os quartis é a area, e os extremos as linhas no extremo do boxplot</a:t>
            </a:r>
          </a:p>
        </p188:txBody>
      </p188:reply>
      <p188:reply id="{311E2259-1EF2-9747-B29F-458B5A953310}" authorId="{BFBAA3C3-7923-8BDF-7589-ED34672CCD49}" created="2022-10-17T09:38:02.738">
        <p188:txBody>
          <a:bodyPr/>
          <a:lstStyle/>
          <a:p>
            <a:r>
              <a:rPr lang="pt-PT"/>
              <a:t>Box plot é mais informativa do que o dot plot, no entanto, o dot plot já é uma grande melhoria a dados “raw” que são apresentados ainda em tabela</a:t>
            </a:r>
          </a:p>
        </p188:txBody>
      </p188:reply>
    </p188:replyLst>
    <p188:txBody>
      <a:bodyPr/>
      <a:lstStyle/>
      <a:p>
        <a:r>
          <a:rPr lang="pt-PT"/>
          <a:t>No tukey boxplot, é apresentado a média, os quartis, os extremos e os outliers (pontos que acabam por não ser considerados para análise porque são medidas que foram possivelmente mal medidos)</a:t>
        </a:r>
      </a:p>
    </p188:txBody>
  </p188:cm>
</p188:cmLst>
</file>

<file path=ppt/comments/modernComment_10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FD9323-0F65-9149-9041-C233E1939BAF}" authorId="{BFBAA3C3-7923-8BDF-7589-ED34672CCD49}" created="2022-10-17T09:39:06.240">
    <pc:sldMkLst xmlns:pc="http://schemas.microsoft.com/office/powerpoint/2013/main/command">
      <pc:docMk/>
      <pc:sldMk cId="0" sldId="270"/>
    </pc:sldMkLst>
    <p188:replyLst>
      <p188:reply id="{973F1B64-E0A8-6C4A-B37F-8CF54B20807C}" authorId="{BFBAA3C3-7923-8BDF-7589-ED34672CCD49}" created="2022-10-17T09:39:43.301">
        <p188:txBody>
          <a:bodyPr/>
          <a:lstStyle/>
          <a:p>
            <a:r>
              <a:rPr lang="pt-PT"/>
              <a:t>Diferença entre gráficos de barras e histograma - 
Exemplos:
Medir toda a gente -&gt; histograma
Medir notas de todos os alunos -&gt; histograma
No histograma é necessário arranjar os intervalos (os bins)
No gráfico de barras não há intervalos, todos os valores quantitativos medidos são representados. NO historgama é feito através de histogramas
</a:t>
            </a:r>
          </a:p>
        </p188:txBody>
      </p188:reply>
      <p188:reply id="{E9A39264-F51A-4747-9266-310067B1BD7E}" authorId="{BFBAA3C3-7923-8BDF-7589-ED34672CCD49}" created="2022-10-17T09:42:25.397">
        <p188:txBody>
          <a:bodyPr/>
          <a:lstStyle/>
          <a:p>
            <a:r>
              <a:rPr lang="pt-PT"/>
              <a:t>Quando a variável é quantitiva (altura) utilizar historigrama. Quando a variável é categórica/ualitativa (marca de um carro) utilizar gráfico de barras</a:t>
            </a:r>
          </a:p>
        </p188:txBody>
      </p188:reply>
    </p188:replyLst>
    <p188:txBody>
      <a:bodyPr/>
      <a:lstStyle/>
      <a:p>
        <a:r>
          <a:rPr lang="pt-PT"/>
          <a:t>Representações dos dados, mais agregados. Gráfico de barras ou um histograma</a:t>
        </a:r>
      </a:p>
    </p188:txBody>
  </p188:cm>
</p188:cmLst>
</file>

<file path=ppt/comments/modernComment_10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9FDBC2-C8AB-9D49-A7A0-2EB865B4A828}" authorId="{BFBAA3C3-7923-8BDF-7589-ED34672CCD49}" created="2022-10-17T09:43:34.080">
    <pc:sldMkLst xmlns:pc="http://schemas.microsoft.com/office/powerpoint/2013/main/command">
      <pc:docMk/>
      <pc:sldMk cId="0" sldId="271"/>
    </pc:sldMkLst>
    <p188:txBody>
      <a:bodyPr/>
      <a:lstStyle/>
      <a:p>
        <a:r>
          <a:rPr lang="pt-PT"/>
          <a:t>à esquerda temos um gráfico de barras, com dados categóricos (frutas). à direita temos um histograma, com dados quantitativos/nominais, onde podemos separar por intervalos</a:t>
        </a:r>
      </a:p>
    </p188:txBody>
  </p188:cm>
</p188:cmLst>
</file>

<file path=ppt/comments/modernComment_11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B86751-0869-5849-B543-270C7522B730}" authorId="{BFBAA3C3-7923-8BDF-7589-ED34672CCD49}" created="2022-10-17T09:46:07.213">
    <pc:sldMkLst xmlns:pc="http://schemas.microsoft.com/office/powerpoint/2013/main/command">
      <pc:docMk/>
      <pc:sldMk cId="0" sldId="272"/>
    </pc:sldMkLst>
    <p188:txBody>
      <a:bodyPr/>
      <a:lstStyle/>
      <a:p>
        <a:r>
          <a:rPr lang="pt-PT"/>
          <a:t>Qual a melhor?
C - Dados demasiado agregados, pode-se tar a perder coisas
B - Dados demasiado pouco agregados, pode-se ter dados que não interessa
A - Caso “perfeito”, com um bom equilibrio
Tudo isto depende do contexto de visualização, ou seja, do fenómeno. Há casos onde o B ou C podem ser melhores</a:t>
        </a:r>
      </a:p>
    </p188:txBody>
  </p188:cm>
</p188:cmLst>
</file>

<file path=ppt/comments/modernComment_11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2BA387-CF4A-8641-90F8-5775C549DE3F}" authorId="{BFBAA3C3-7923-8BDF-7589-ED34672CCD49}" created="2022-10-17T09:46:55.584">
    <pc:sldMkLst xmlns:pc="http://schemas.microsoft.com/office/powerpoint/2013/main/command">
      <pc:docMk/>
      <pc:sldMk cId="0" sldId="274"/>
    </pc:sldMkLst>
    <p188:replyLst>
      <p188:reply id="{B8C91386-76BA-F34F-B51F-D48B3E356A3D}" authorId="{BFBAA3C3-7923-8BDF-7589-ED34672CCD49}" created="2022-10-17T09:48:14.787">
        <p188:txBody>
          <a:bodyPr/>
          <a:lstStyle/>
          <a:p>
            <a:r>
              <a:rPr lang="pt-PT"/>
              <a:t>Por exemplo, as pessoas que têm dupla nacionalidade, um pie chart não seria correto para a representação da nacionalidade porque os daods nao vao ser mutuamente exclusivos. Para dar a volta, podia-se por exemplo fazer pie chart para o local onde nasceu</a:t>
            </a:r>
          </a:p>
        </p188:txBody>
      </p188:reply>
      <p188:reply id="{D119591B-D71D-614E-BDD3-BE5531C7B11D}" authorId="{BFBAA3C3-7923-8BDF-7589-ED34672CCD49}" created="2022-10-17T09:49:12.706">
        <p188:txBody>
          <a:bodyPr/>
          <a:lstStyle/>
          <a:p>
            <a:r>
              <a:rPr lang="pt-PT"/>
              <a:t>O pie chart é so razoavel quando tudo isto se verifique, mas mesmo assim, só dá ideias de proporção. Se tiver de ser uma representação mais especifica, o grafico de barras já é melhor</a:t>
            </a:r>
          </a:p>
        </p188:txBody>
      </p188:reply>
    </p188:replyLst>
    <p188:txBody>
      <a:bodyPr/>
      <a:lstStyle/>
      <a:p>
        <a:r>
          <a:rPr lang="pt-PT"/>
          <a:t>Pie Chart - 
Quando as partes fazem um todo (100%)
Partes mutuamente exclusivas
Quando não há muitas partes</a:t>
        </a:r>
      </a:p>
    </p188:txBody>
  </p188:cm>
</p188:cmLst>
</file>

<file path=ppt/comments/modernComment_11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23FCF2-E664-AA47-AE38-C7A39778914E}" authorId="{BFBAA3C3-7923-8BDF-7589-ED34672CCD49}" created="2022-10-17T09:50:25.430">
    <pc:sldMkLst xmlns:pc="http://schemas.microsoft.com/office/powerpoint/2013/main/command">
      <pc:docMk/>
      <pc:sldMk cId="0" sldId="275"/>
    </pc:sldMkLst>
    <p188:txBody>
      <a:bodyPr/>
      <a:lstStyle/>
      <a:p>
        <a:r>
          <a:rPr lang="pt-PT"/>
          <a:t>Permitem perceber trends, outliers e também fazer correlações. No entanto, cuidado a fazer correlações, porque pode não fazer sentido desenhar uma reta. (às vezes a reta não prova a causalidade. A reta nao corresponde ao real)</a:t>
        </a:r>
      </a:p>
    </p188:txBody>
  </p188:cm>
</p188:cmLst>
</file>

<file path=ppt/comments/modernComment_11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16D7DD-5DC5-574F-A0AB-8C61559D8D7E}" authorId="{BFBAA3C3-7923-8BDF-7589-ED34672CCD49}" created="2022-10-17T09:51:21.362">
    <pc:sldMkLst xmlns:pc="http://schemas.microsoft.com/office/powerpoint/2013/main/command">
      <pc:docMk/>
      <pc:sldMk cId="0" sldId="276"/>
    </pc:sldMkLst>
    <p188:txBody>
      <a:bodyPr/>
      <a:lstStyle/>
      <a:p>
        <a:r>
          <a:rPr lang="pt-PT"/>
          <a:t>Line chart antigo</a:t>
        </a:r>
      </a:p>
    </p188:txBody>
  </p188:cm>
</p188:cmLst>
</file>

<file path=ppt/comments/modernComment_11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8B31D8-26BE-294D-8321-9EE4F2BE0001}" authorId="{BFBAA3C3-7923-8BDF-7589-ED34672CCD49}" created="2022-10-17T09:51:14.695">
    <pc:sldMkLst xmlns:pc="http://schemas.microsoft.com/office/powerpoint/2013/main/command">
      <pc:docMk/>
      <pc:sldMk cId="0" sldId="277"/>
    </pc:sldMkLst>
    <p188:replyLst>
      <p188:reply id="{17094F12-83A5-9043-98E8-941B8F461EC6}" authorId="{BFBAA3C3-7923-8BDF-7589-ED34672CCD49}" created="2022-10-17T09:52:48.267">
        <p188:txBody>
          <a:bodyPr/>
          <a:lstStyle/>
          <a:p>
            <a:r>
              <a:rPr lang="pt-PT"/>
              <a:t>Neste caso, entre speed e time, parece seguro os pontos serem ligados porque é um fenómeno contínuo</a:t>
            </a:r>
          </a:p>
        </p188:txBody>
      </p188:reply>
    </p188:replyLst>
    <p188:txBody>
      <a:bodyPr/>
      <a:lstStyle/>
      <a:p>
        <a:r>
          <a:rPr lang="pt-PT"/>
          <a:t>O único cuidado que se pode ter é que por vezzes não faz sentido ligar os pontos com uma linha sólida. Se o fenómeno não for continuo, ou se nao tivermos a certeza que é um fenomeno smooth, não se deve ligar com a linha</a:t>
        </a:r>
      </a:p>
    </p188:txBody>
  </p188:cm>
</p188:cmLst>
</file>

<file path=ppt/comments/modernComment_11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D85455-BFFF-9E4E-9502-6E9AF81BF756}" authorId="{BFBAA3C3-7923-8BDF-7589-ED34672CCD49}" created="2022-10-17T09:53:34.632">
    <pc:sldMkLst xmlns:pc="http://schemas.microsoft.com/office/powerpoint/2013/main/command">
      <pc:docMk/>
      <pc:sldMk cId="0" sldId="278"/>
    </pc:sldMkLst>
    <p188:replyLst>
      <p188:reply id="{3EAF27AE-7F06-DD46-BA07-83770047CD5C}" authorId="{BFBAA3C3-7923-8BDF-7589-ED34672CCD49}" created="2022-10-17T09:54:20.383">
        <p188:txBody>
          <a:bodyPr/>
          <a:lstStyle/>
          <a:p>
            <a:r>
              <a:rPr lang="pt-PT"/>
              <a:t>Neste caso, boxplot para o preço de dataset de carros, mas com semantic zoom para apresentar também as marcas dos carros </a:t>
            </a:r>
          </a:p>
        </p188:txBody>
      </p188:reply>
    </p188:replyLst>
    <p188:txBody>
      <a:bodyPr/>
      <a:lstStyle/>
      <a:p>
        <a:r>
          <a:rPr lang="pt-PT"/>
          <a:t>Se um atributo for mais importante, fazer com univariate data, e depois fazer um semantic zoom</a:t>
        </a:r>
      </a:p>
    </p188:txBody>
  </p188:cm>
</p188:cmLst>
</file>

<file path=ppt/comments/modernComment_11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3440C2-A71D-064E-8B8B-8874B8061A8C}" authorId="{BFBAA3C3-7923-8BDF-7589-ED34672CCD49}" created="2022-10-17T09:55:39.032">
    <pc:sldMkLst xmlns:pc="http://schemas.microsoft.com/office/powerpoint/2013/main/command">
      <pc:docMk/>
      <pc:sldMk cId="0" sldId="279"/>
    </pc:sldMkLst>
    <p188:replyLst>
      <p188:reply id="{8283ED06-8A09-844F-A1B8-2163FC6F8F55}" authorId="{BFBAA3C3-7923-8BDF-7589-ED34672CCD49}" created="2022-10-17T09:56:41.082">
        <p188:txBody>
          <a:bodyPr/>
          <a:lstStyle/>
          <a:p>
            <a:r>
              <a:rPr lang="pt-PT"/>
              <a:t>Neste exemplo, é extremamente ambiguo. Como melhorar:
- Colocar linhas a ligar os eixos aos pontos
- Poder interagir e mudar a vista</a:t>
            </a:r>
          </a:p>
        </p188:txBody>
      </p188:reply>
    </p188:replyLst>
    <p188:txBody>
      <a:bodyPr/>
      <a:lstStyle/>
      <a:p>
        <a:r>
          <a:rPr lang="pt-PT"/>
          <a:t>Em dados abstratos, em geral não se deve utilizar 3D. Contudo, se poder houver interação, talvez possa ser interessante haver representação em 3D.
Se os dados forem estáticos e abstratos, esquecer representação 3D</a:t>
        </a:r>
      </a:p>
    </p188:txBody>
  </p188:cm>
</p188:cmLst>
</file>

<file path=ppt/comments/modernComment_11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93B828-8F66-F546-8F81-90A4CCA002AD}" authorId="{BFBAA3C3-7923-8BDF-7589-ED34672CCD49}" created="2022-10-17T09:57:00.618">
    <pc:sldMkLst xmlns:pc="http://schemas.microsoft.com/office/powerpoint/2013/main/command">
      <pc:docMk/>
      <pc:sldMk cId="0" sldId="280"/>
    </pc:sldMkLst>
    <p188:replyLst>
      <p188:reply id="{81FA2E6E-A870-8649-8968-C5FF33A7EF21}" authorId="{BFBAA3C3-7923-8BDF-7589-ED34672CCD49}" created="2022-10-17T09:58:34.992">
        <p188:txBody>
          <a:bodyPr/>
          <a:lstStyle/>
          <a:p>
            <a:r>
              <a:rPr lang="pt-PT"/>
              <a:t>o Brushing é o higlet de alguns objetos para fazer o grouping</a:t>
            </a:r>
          </a:p>
        </p188:txBody>
      </p188:reply>
    </p188:replyLst>
    <p188:txBody>
      <a:bodyPr/>
      <a:lstStyle/>
      <a:p>
        <a:r>
          <a:rPr lang="pt-PT"/>
          <a:t>Melhor representação do ponto anterior. 2D para mostrar uma coisa 3D</a:t>
        </a:r>
      </a:p>
    </p188:txBody>
  </p188:cm>
</p188:cmLst>
</file>

<file path=ppt/comments/modernComment_11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05EE76-7189-5442-BD35-A0F3235755B1}" authorId="{BFBAA3C3-7923-8BDF-7589-ED34672CCD49}" created="2022-10-17T09:59:48.423">
    <pc:sldMkLst xmlns:pc="http://schemas.microsoft.com/office/powerpoint/2013/main/command">
      <pc:docMk/>
      <pc:sldMk cId="0" sldId="282"/>
    </pc:sldMkLst>
    <p188:replyLst>
      <p188:reply id="{CFA55A17-9353-A948-9220-40EBA696CBA2}" authorId="{BFBAA3C3-7923-8BDF-7589-ED34672CCD49}" created="2022-10-17T10:00:41.526">
        <p188:txBody>
          <a:bodyPr/>
          <a:lstStyle/>
          <a:p>
            <a:r>
              <a:rPr lang="pt-PT"/>
              <a:t>Isto é mais uma vez , transformar a visualização para 2D, para datasets com mais dimensões, através de pequenas alterações nos gráficos que incluam mais dimensões (neste caso as bubbles)</a:t>
            </a:r>
          </a:p>
        </p188:txBody>
      </p188:reply>
    </p188:replyLst>
    <p188:txBody>
      <a:bodyPr/>
      <a:lstStyle/>
      <a:p>
        <a:r>
          <a:rPr lang="pt-PT"/>
          <a:t>Escolher dois atributos para o eixo do X e Y, e a restante dimensão é apresentada por uma bubble em vez de um ponto. 
Deve ser usada quando não é preciso ter uma perceção exata do valor</a:t>
        </a:r>
      </a:p>
    </p188:txBody>
  </p188:cm>
</p188:cmLst>
</file>

<file path=ppt/comments/modernComment_11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3FE0A2-0D9B-6842-9D2F-026CA6974F75}" authorId="{BFBAA3C3-7923-8BDF-7589-ED34672CCD49}" created="2022-10-17T10:00:56.892">
    <pc:sldMkLst xmlns:pc="http://schemas.microsoft.com/office/powerpoint/2013/main/command">
      <pc:docMk/>
      <pc:sldMk cId="0" sldId="283"/>
    </pc:sldMkLst>
    <p188:txBody>
      <a:bodyPr/>
      <a:lstStyle/>
      <a:p>
        <a:r>
          <a:rPr lang="pt-PT"/>
          <a:t>Só faz sentido se o fenómeno for continuo</a:t>
        </a:r>
      </a:p>
    </p188:txBody>
  </p188:cm>
</p188:cmLst>
</file>

<file path=ppt/comments/modernComment_11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DCB5F0-BB73-1A4B-8236-40B9875EEE12}" authorId="{BFBAA3C3-7923-8BDF-7589-ED34672CCD49}" created="2022-10-17T10:01:58.152">
    <pc:sldMkLst xmlns:pc="http://schemas.microsoft.com/office/powerpoint/2013/main/command">
      <pc:docMk/>
      <pc:sldMk cId="0" sldId="285"/>
    </pc:sldMkLst>
    <p188:txBody>
      <a:bodyPr/>
      <a:lstStyle/>
      <a:p>
        <a:r>
          <a:rPr lang="pt-PT"/>
          <a:t>Caso especial de dados trivariados (Latitude, longitude e outro dado qualquer - Altura, numero de covid, etc)</a:t>
        </a:r>
      </a:p>
    </p188:txBody>
  </p188:cm>
</p188:cmLst>
</file>

<file path=ppt/comments/modernComment_11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4D51CE-6AC3-754C-B4D6-6C32205DA3EE}" authorId="{BFBAA3C3-7923-8BDF-7589-ED34672CCD49}" created="2022-10-17T10:02:40.925">
    <pc:sldMkLst xmlns:pc="http://schemas.microsoft.com/office/powerpoint/2013/main/command">
      <pc:docMk/>
      <pc:sldMk cId="0" sldId="286"/>
    </pc:sldMkLst>
    <p188:replyLst>
      <p188:reply id="{81E6025E-930E-1F4D-8F0D-F6AEBF23BBCD}" authorId="{BFBAA3C3-7923-8BDF-7589-ED34672CCD49}" created="2022-10-17T10:03:12.817">
        <p188:txBody>
          <a:bodyPr/>
          <a:lstStyle/>
          <a:p>
            <a:r>
              <a:rPr lang="pt-PT"/>
              <a:t>Mapa coroplético</a:t>
            </a:r>
          </a:p>
        </p188:txBody>
      </p188:reply>
      <p188:reply id="{9A356292-D240-1942-A60C-4638EBE008F8}" authorId="{BFBAA3C3-7923-8BDF-7589-ED34672CCD49}" created="2022-10-17T10:04:23.462">
        <p188:txBody>
          <a:bodyPr/>
          <a:lstStyle/>
          <a:p>
            <a:r>
              <a:rPr lang="pt-PT"/>
              <a:t>Bom para representação de geografia com outro dado qualquer, no entanto, nao tem precisao. Para inserir visualização, introduzir interação no mapa, (details on demand) e p.ex se a pessoa clicar em portugal, aparecer uma tooltip com os dados precisos</a:t>
            </a:r>
          </a:p>
        </p188:txBody>
      </p188:reply>
      <p188:reply id="{1C6C8D0E-DBDB-F14A-9863-A49EEF0ED514}" authorId="{BFBAA3C3-7923-8BDF-7589-ED34672CCD49}" created="2022-10-17T10:05:11.472">
        <p188:txBody>
          <a:bodyPr/>
          <a:lstStyle/>
          <a:p>
            <a:r>
              <a:rPr lang="pt-PT"/>
              <a:t>A tooltip pode por exemplo ter um histograma ou gráfico de barras ou outra coisa que apresente várias dimensões</a:t>
            </a:r>
          </a:p>
        </p188:txBody>
      </p188:reply>
    </p188:replyLst>
    <p188:txBody>
      <a:bodyPr/>
      <a:lstStyle/>
      <a:p>
        <a:r>
          <a:rPr lang="pt-PT"/>
          <a:t>As issues são sobretudo para pessoas daltónicas. Outro problema, em certo tipo de situações, o valor que as pessoas vêm ali pode ser bastante deformado porque estou a mostrar um valor que pode não estar relacionado com a área da grandeza que estou a demonstrar. Ver caso do mapa dos USA </a:t>
        </a:r>
      </a:p>
    </p188:txBody>
  </p188:cm>
</p188:cmLst>
</file>

<file path=ppt/comments/modernComment_11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38E6E0-346B-4C4C-BB8B-36572C5485BC}" authorId="{BFBAA3C3-7923-8BDF-7589-ED34672CCD49}" created="2022-10-17T10:05:25.075">
    <pc:sldMkLst xmlns:pc="http://schemas.microsoft.com/office/powerpoint/2013/main/command">
      <pc:docMk/>
      <pc:sldMk cId="0" sldId="287"/>
    </pc:sldMkLst>
    <p188:txBody>
      <a:bodyPr/>
      <a:lstStyle/>
      <a:p>
        <a:r>
          <a:rPr lang="pt-PT"/>
          <a:t>Exemplo dos details on demand</a:t>
        </a:r>
      </a:p>
    </p188:txBody>
  </p188:cm>
</p188:cmLst>
</file>

<file path=ppt/comments/modernComment_12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865E5A-0CA1-9942-B3B2-C386FAAD2310}" authorId="{BFBAA3C3-7923-8BDF-7589-ED34672CCD49}" created="2022-10-17T10:07:28.501">
    <pc:sldMkLst xmlns:pc="http://schemas.microsoft.com/office/powerpoint/2013/main/command">
      <pc:docMk/>
      <pc:sldMk cId="0" sldId="288"/>
    </pc:sldMkLst>
    <p188:replyLst>
      <p188:reply id="{2F27DACA-8481-E743-BE78-39A2F49AC1F6}" authorId="{BFBAA3C3-7923-8BDF-7589-ED34672CCD49}" created="2022-10-17T10:08:01.545">
        <p188:txBody>
          <a:bodyPr/>
          <a:lstStyle/>
          <a:p>
            <a:r>
              <a:rPr lang="pt-PT"/>
              <a:t>Para perceber quem está a gannhar, passa uma ideia falsa. NO entanto, passa uma ideia muito boa, para perceber os estados que apoia cada um deles</a:t>
            </a:r>
          </a:p>
        </p188:txBody>
      </p188:reply>
      <p188:reply id="{6D9448BB-A2FB-CF40-A990-D6377A78E4D8}" authorId="{BFBAA3C3-7923-8BDF-7589-ED34672CCD49}" created="2022-10-17T10:09:15.196">
        <p188:txBody>
          <a:bodyPr/>
          <a:lstStyle/>
          <a:p>
            <a:r>
              <a:rPr lang="pt-PT"/>
              <a:t>Neste caso, o mapa é bom para perceber os estados que preferem cada presidente, e a barra em cima passa o nr de votos que cada um tem. 
Isto é um exemplo como duas visualizações passam ideias diferentes, e que pode ser importante conjugar outro tipo de visualizações para colmatar os problemas das outras</a:t>
            </a:r>
          </a:p>
        </p188:txBody>
      </p188:reply>
    </p188:replyLst>
    <p188:txBody>
      <a:bodyPr/>
      <a:lstStyle/>
      <a:p>
        <a:r>
          <a:rPr lang="pt-PT"/>
          <a:t>Representação do problema. O trump parece estar a ganhar, porque a área onde o trump ganhou é maior. A variável nao é diretamente proporcional à area, é sim ao numero de votantes</a:t>
        </a:r>
      </a:p>
    </p188:txBody>
  </p188:cm>
</p188:cmLst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F97D220-9A90-6A42-BDCE-AACE84AB4C4C}" authorId="{BFBAA3C3-7923-8BDF-7589-ED34672CCD49}" created="2022-10-17T10:10:14.932">
    <pc:sldMkLst xmlns:pc="http://schemas.microsoft.com/office/powerpoint/2013/main/command">
      <pc:docMk/>
      <pc:sldMk cId="0" sldId="289"/>
    </pc:sldMkLst>
    <p188:txBody>
      <a:bodyPr/>
      <a:lstStyle/>
      <a:p>
        <a:r>
          <a:rPr lang="pt-PT"/>
          <a:t>Aqui o tamanho é algo bom, porque a pessoa nem precisa de pensar para perceber.
Contudo, pode ter problemas</a:t>
        </a:r>
      </a:p>
    </p188:txBody>
  </p188:cm>
</p188:cmLst>
</file>

<file path=ppt/comments/modernComment_12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DC437CB-B688-2F44-AB7C-CD86A5B88F41}" authorId="{BFBAA3C3-7923-8BDF-7589-ED34672CCD49}" created="2022-10-17T10:11:35.425">
    <pc:sldMkLst xmlns:pc="http://schemas.microsoft.com/office/powerpoint/2013/main/command">
      <pc:docMk/>
      <pc:sldMk cId="0" sldId="290"/>
    </pc:sldMkLst>
    <p188:txBody>
      <a:bodyPr/>
      <a:lstStyle/>
      <a:p>
        <a:r>
          <a:rPr lang="pt-PT"/>
          <a:t>Se começar a combinar muitras propriedas, o pop out já nao funciona. Ter cuidado como se faz. As marcas visuais podem fazer sentido (primeiros 4 exemplos) mas pode ter problemas quando se combina propriedades (5 exemplo)</a:t>
        </a:r>
      </a:p>
    </p188:txBody>
  </p188:cm>
</p188:cmLst>
</file>

<file path=ppt/comments/modernComment_12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854184D-B436-2F41-9A7A-6CD7314D15AD}" authorId="{BFBAA3C3-7923-8BDF-7589-ED34672CCD49}" created="2022-10-17T10:12:16.424">
    <pc:sldMkLst xmlns:pc="http://schemas.microsoft.com/office/powerpoint/2013/main/command">
      <pc:docMk/>
      <pc:sldMk cId="0" sldId="292"/>
    </pc:sldMkLst>
    <p188:txBody>
      <a:bodyPr/>
      <a:lstStyle/>
      <a:p>
        <a:r>
          <a:rPr lang="pt-PT"/>
          <a:t>Aqui a cor foi bem aplicada para fazer o pop out, é mt mais facil perceber o nuemro de cerejas em relação ao anterior. No entanto, a cor, se mal aplicada pode piorar a visualização (Ver exemplo seguinte)</a:t>
        </a:r>
      </a:p>
    </p188:txBody>
  </p188:cm>
</p188:cmLst>
</file>

<file path=ppt/comments/modernComment_12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A8F513-551D-D74E-A764-1AB0B74FCFC8}" authorId="{BFBAA3C3-7923-8BDF-7589-ED34672CCD49}" created="2022-10-17T10:13:06.941">
    <pc:sldMkLst xmlns:pc="http://schemas.microsoft.com/office/powerpoint/2013/main/command">
      <pc:docMk/>
      <pc:sldMk cId="0" sldId="293"/>
    </pc:sldMkLst>
    <p188:replyLst>
      <p188:reply id="{994EC4F4-AE65-454B-B594-A20317E6807E}" authorId="{BFBAA3C3-7923-8BDF-7589-ED34672CCD49}" created="2022-10-17T10:13:23.801">
        <p188:txBody>
          <a:bodyPr/>
          <a:lstStyle/>
          <a:p>
            <a:r>
              <a:rPr lang="pt-PT"/>
              <a:t>No primeiro exemplo temos de andar constantenemnte a ver a legenda das cores, o que n e bom</a:t>
            </a:r>
          </a:p>
        </p188:txBody>
      </p188:reply>
    </p188:replyLst>
    <p188:txBody>
      <a:bodyPr/>
      <a:lstStyle/>
      <a:p>
        <a:r>
          <a:rPr lang="pt-PT"/>
          <a:t>Primeiro caso onde a cor é mt mal utilizada. O segundo caso é mt melhor. APesar de nao temros uma ideia mt precisa, no segundo exemplo, as cores mais escuras apresentam mais do dado, enquanto a mais clara, menos</a:t>
        </a:r>
      </a:p>
    </p188:txBody>
  </p188:cm>
</p188:cmLst>
</file>

<file path=ppt/comments/modernComment_12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9BC07E-A607-5249-9FD8-9F7FF28A6ABC}" authorId="{BFBAA3C3-7923-8BDF-7589-ED34672CCD49}" created="2022-10-17T10:13:42.150">
    <pc:sldMkLst xmlns:pc="http://schemas.microsoft.com/office/powerpoint/2013/main/command">
      <pc:docMk/>
      <pc:sldMk cId="0" sldId="294"/>
    </pc:sldMkLst>
    <p188:txBody>
      <a:bodyPr/>
      <a:lstStyle/>
      <a:p>
        <a:r>
          <a:rPr lang="pt-PT"/>
          <a:t>Cuidado com os daltónicos</a:t>
        </a:r>
      </a:p>
    </p188:txBody>
  </p188:cm>
</p188:cmLst>
</file>

<file path=ppt/comments/modernComment_12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2FB836-2B08-4743-BD0F-B2BD94C5456E}" authorId="{BFBAA3C3-7923-8BDF-7589-ED34672CCD49}" created="2022-10-17T10:18:54.218">
    <pc:sldMkLst xmlns:pc="http://schemas.microsoft.com/office/powerpoint/2013/main/command">
      <pc:docMk/>
      <pc:sldMk cId="0" sldId="296"/>
    </pc:sldMkLst>
    <p188:txBody>
      <a:bodyPr/>
      <a:lstStyle/>
      <a:p>
        <a:r>
          <a:rPr lang="pt-PT"/>
          <a:t>até aqui vimos dados univariados, bivariados e trivariados. E agora, para dados com mais dimensões?</a:t>
        </a:r>
      </a:p>
    </p188:txBody>
  </p188:cm>
</p188:cmLst>
</file>

<file path=ppt/comments/modernComment_12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E2C426-9479-6B4B-8A9B-0AA15261E0DB}" authorId="{BFBAA3C3-7923-8BDF-7589-ED34672CCD49}" created="2022-10-24T09:17:28.597">
    <pc:sldMkLst xmlns:pc="http://schemas.microsoft.com/office/powerpoint/2013/main/command">
      <pc:docMk/>
      <pc:sldMk cId="0" sldId="298"/>
    </pc:sldMkLst>
    <p188:replyLst>
      <p188:reply id="{849F7EF0-03BA-C644-8D52-AA310EE1A9CC}" authorId="{BFBAA3C3-7923-8BDF-7589-ED34672CCD49}" created="2022-10-24T09:18:14.536">
        <p188:txBody>
          <a:bodyPr/>
          <a:lstStyle/>
          <a:p>
            <a:r>
              <a:rPr lang="pt-PT"/>
              <a:t>VOltar a relembrar, é importante utilizar técnicas de redução de dimensionalidade</a:t>
            </a:r>
          </a:p>
        </p188:txBody>
      </p188:reply>
      <p188:reply id="{8973A746-F9B2-0D48-B37F-D5DD4FEEABAD}" authorId="{BFBAA3C3-7923-8BDF-7589-ED34672CCD49}" created="2022-10-24T09:19:18.629">
        <p188:txBody>
          <a:bodyPr/>
          <a:lstStyle/>
          <a:p>
            <a:r>
              <a:rPr lang="pt-PT"/>
              <a:t>Com o objetivo de partir de um quadro de dados mt grande, e escolher aquelas que são mais importantes para o meu problema. Nas soluções para machine learning também é importante
Estas técnincas permitem identificar as variáveis ou as combinações de variáveis para o meu problema</a:t>
            </a:r>
          </a:p>
        </p188:txBody>
      </p188:reply>
      <p188:reply id="{F4AF79DC-74B4-3F47-BFE4-EE1E7EA7EBAE}" authorId="{BFBAA3C3-7923-8BDF-7589-ED34672CCD49}" created="2022-10-24T09:21:18.878">
        <p188:txBody>
          <a:bodyPr/>
          <a:lstStyle/>
          <a:p>
            <a:r>
              <a:rPr lang="pt-PT"/>
              <a:t>Este exemplo chama-se coordenadas paralelas. Vamos ter vários eixos verticais que servem para representar no gráfico cada dimensão dos meus dados. Por exemplo o carro, mpg, cyl, HP, etc</a:t>
            </a:r>
          </a:p>
        </p188:txBody>
      </p188:reply>
      <p188:reply id="{4092FB38-6613-2249-8F8D-8B02C2CEF6DB}" authorId="{BFBAA3C3-7923-8BDF-7589-ED34672CCD49}" created="2022-10-24T09:21:34.316">
        <p188:txBody>
          <a:bodyPr/>
          <a:lstStyle/>
          <a:p>
            <a:r>
              <a:rPr lang="pt-PT"/>
              <a:t>Cada um dos eixos verticais corresponde então a uma variável</a:t>
            </a:r>
          </a:p>
        </p188:txBody>
      </p188:reply>
      <p188:reply id="{D728DFF5-33AE-D344-9020-8633ECAB9CD5}" authorId="{BFBAA3C3-7923-8BDF-7589-ED34672CCD49}" created="2022-10-24T09:21:52.639">
        <p188:txBody>
          <a:bodyPr/>
          <a:lstStyle/>
          <a:p>
            <a:r>
              <a:rPr lang="pt-PT"/>
              <a:t>Uma decisão importante é escolher a escala que vamos utilizar para cada variável</a:t>
            </a:r>
          </a:p>
        </p188:txBody>
      </p188:reply>
      <p188:reply id="{8E14040C-E6A4-DC4D-B08D-A443B06C58DA}" authorId="{BFBAA3C3-7923-8BDF-7589-ED34672CCD49}" created="2022-10-24T09:24:43.012">
        <p188:txBody>
          <a:bodyPr/>
          <a:lstStyle/>
          <a:p>
            <a:r>
              <a:rPr lang="pt-PT"/>
              <a:t>Por exemplo para as idades -&gt; Começa no 0, porque não há idades negativas, e o limite máximo pode ser ir ao quadro de dados e ver a idade máxima do carro mais velho OU estimar um limite máximo tendo em conta o fenómeno. Por exemplo um carro com mais de 100 anos é praticamente impossível</a:t>
            </a:r>
          </a:p>
        </p188:txBody>
      </p188:reply>
      <p188:reply id="{60D2121B-B284-7F48-AAD0-99C2F34FE48C}" authorId="{BFBAA3C3-7923-8BDF-7589-ED34672CCD49}" created="2022-10-24T09:27:24.040">
        <p188:txBody>
          <a:bodyPr/>
          <a:lstStyle/>
          <a:p>
            <a:r>
              <a:rPr lang="pt-PT"/>
              <a:t>Neste tipo de gráficos, é importante existir interatividade para por exemplo escolher apenas um eixo e ver num gráfico bidimensional</a:t>
            </a:r>
          </a:p>
        </p188:txBody>
      </p188:reply>
    </p188:replyLst>
    <p188:txBody>
      <a:bodyPr/>
      <a:lstStyle/>
      <a:p>
        <a:r>
          <a:rPr lang="pt-PT"/>
          <a:t>Comum em software de machine Learning.</a:t>
        </a:r>
      </a:p>
    </p188:txBody>
  </p188:cm>
</p188:cmLst>
</file>

<file path=ppt/comments/modernComment_12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F63A7F-28D7-E64B-B907-46DCA43876F9}" authorId="{BFBAA3C3-7923-8BDF-7589-ED34672CCD49}" created="2022-10-24T09:28:56.326">
    <pc:sldMkLst xmlns:pc="http://schemas.microsoft.com/office/powerpoint/2013/main/command">
      <pc:docMk/>
      <pc:sldMk cId="0" sldId="300"/>
    </pc:sldMkLst>
    <p188:replyLst>
      <p188:reply id="{57F74C46-64D9-E44F-8862-BDD619BD03D1}" authorId="{BFBAA3C3-7923-8BDF-7589-ED34672CCD49}" created="2022-10-24T09:29:44.989">
        <p188:txBody>
          <a:bodyPr/>
          <a:lstStyle/>
          <a:p>
            <a:r>
              <a:rPr lang="pt-PT"/>
              <a:t>Para perceber melhor a relação entre dois eixos, pode-se trocar a posição no gráfico onde eles aparecem. Por exemplo, para perceber entre B e F é díficil. Podia-se colocar uma ao lado da outra</a:t>
            </a:r>
          </a:p>
        </p188:txBody>
      </p188:reply>
    </p188:replyLst>
    <p188:txBody>
      <a:bodyPr/>
      <a:lstStyle/>
      <a:p>
        <a:r>
          <a:rPr lang="pt-PT"/>
          <a:t>Este tipo de representação permite muito facilmente perceber tradeoffs/relações inversas entre diferentes objetos.
Tem uma boa attribute visibility, percebe-se facilmente as relações entre variáveis</a:t>
        </a:r>
      </a:p>
    </p188:txBody>
  </p188:cm>
</p188:cmLst>
</file>

<file path=ppt/comments/modernComment_12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20909F-0B46-6A41-8329-D102A202D048}" authorId="{BFBAA3C3-7923-8BDF-7589-ED34672CCD49}" created="2022-10-24T09:58:42.867">
    <pc:sldMkLst xmlns:pc="http://schemas.microsoft.com/office/powerpoint/2013/main/command">
      <pc:docMk/>
      <pc:sldMk cId="0" sldId="301"/>
    </pc:sldMkLst>
    <p188:txBody>
      <a:bodyPr/>
      <a:lstStyle/>
      <a:p>
        <a:r>
          <a:rPr lang="pt-PT"/>
          <a:t>Pode-se utilizar variáveis categóricas ou quantitativas. Por exemplo o HP, e a Origin.</a:t>
        </a:r>
      </a:p>
    </p188:txBody>
  </p188:cm>
</p188:cmLst>
</file>

<file path=ppt/comments/modernComment_12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474CAE-722B-844C-B09A-42B9FA2FFEF7}" authorId="{BFBAA3C3-7923-8BDF-7589-ED34672CCD49}" created="2022-10-24T09:30:18.806">
    <pc:sldMkLst xmlns:pc="http://schemas.microsoft.com/office/powerpoint/2013/main/command">
      <pc:docMk/>
      <pc:sldMk cId="0" sldId="302"/>
    </pc:sldMkLst>
    <p188:replyLst>
      <p188:reply id="{B36BD679-F77E-314A-A576-627103E0A7B2}" authorId="{BFBAA3C3-7923-8BDF-7589-ED34672CCD49}" created="2022-10-24T09:31:11.976">
        <p188:txBody>
          <a:bodyPr/>
          <a:lstStyle/>
          <a:p>
            <a:r>
              <a:rPr lang="pt-PT"/>
              <a:t>Estaticamente, este gráfico é uma grande confusão, contudo, se for interativo, pode-se por exemplo selecionar uma linha.
Pode-se também ter filtros para por exemplo selecionar automóveis entre os 10 e 20 anos. </a:t>
            </a:r>
          </a:p>
        </p188:txBody>
      </p188:reply>
      <p188:reply id="{71E24E7A-355E-834F-896D-5CA5BDAB7DA7}" authorId="{BFBAA3C3-7923-8BDF-7589-ED34672CCD49}" created="2022-10-24T09:31:29.776">
        <p188:txBody>
          <a:bodyPr/>
          <a:lstStyle/>
          <a:p>
            <a:r>
              <a:rPr lang="pt-PT"/>
              <a:t>Esta técnica melhora muito na representação e perceber insights com a interação
</a:t>
            </a:r>
          </a:p>
        </p188:txBody>
      </p188:reply>
    </p188:replyLst>
    <p188:txBody>
      <a:bodyPr/>
      <a:lstStyle/>
      <a:p>
        <a:r>
          <a:rPr lang="pt-PT"/>
          <a:t>Atributos deste tipo de representação</a:t>
        </a:r>
      </a:p>
    </p188:txBody>
  </p188:cm>
</p188:cmLst>
</file>

<file path=ppt/comments/modernComment_12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5F12A2-3A05-BD4B-BD93-55CD923A8383}" authorId="{BFBAA3C3-7923-8BDF-7589-ED34672CCD49}" created="2022-10-24T09:32:51.064">
    <pc:sldMkLst xmlns:pc="http://schemas.microsoft.com/office/powerpoint/2013/main/command">
      <pc:docMk/>
      <pc:sldMk cId="0" sldId="303"/>
    </pc:sldMkLst>
    <p188:replyLst>
      <p188:reply id="{766F8064-1F76-7249-98B5-377E24FD946A}" authorId="{BFBAA3C3-7923-8BDF-7589-ED34672CCD49}" created="2022-10-24T09:33:18.005">
        <p188:txBody>
          <a:bodyPr/>
          <a:lstStyle/>
          <a:p>
            <a:r>
              <a:rPr lang="pt-PT"/>
              <a:t>Neste caso em ves de termos atttribute visibility temos object visibility. </a:t>
            </a:r>
          </a:p>
        </p188:txBody>
      </p188:reply>
      <p188:reply id="{8B839D26-232A-9C4B-80B0-7EF187BAF5DC}" authorId="{BFBAA3C3-7923-8BDF-7589-ED34672CCD49}" created="2022-10-24T09:34:32.967">
        <p188:txBody>
          <a:bodyPr/>
          <a:lstStyle/>
          <a:p>
            <a:r>
              <a:rPr lang="pt-PT"/>
              <a:t>temos um semi eixo para cada variável, e para cada variável classificámos. è facil de perceber o objeto em si. Por exemplo, para perceber se é bom em desporto e mau noutra coisa</a:t>
            </a:r>
          </a:p>
        </p188:txBody>
      </p188:reply>
    </p188:replyLst>
    <p188:txBody>
      <a:bodyPr/>
      <a:lstStyle/>
      <a:p>
        <a:r>
          <a:rPr lang="pt-PT"/>
          <a:t>Este gráfico aparece no FIFA 
</a:t>
        </a:r>
      </a:p>
    </p188:txBody>
  </p188:cm>
</p188:cmLst>
</file>

<file path=ppt/comments/modernComment_13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42A357-6E08-8C42-9937-51A768E574B6}" authorId="{BFBAA3C3-7923-8BDF-7589-ED34672CCD49}" created="2022-10-24T09:34:45.503">
    <pc:sldMkLst xmlns:pc="http://schemas.microsoft.com/office/powerpoint/2013/main/command">
      <pc:docMk/>
      <pc:sldMk cId="0" sldId="304"/>
    </pc:sldMkLst>
    <p188:replyLst>
      <p188:reply id="{8068ED86-1038-8141-8D29-14696A6244A7}" authorId="{BFBAA3C3-7923-8BDF-7589-ED34672CCD49}" created="2022-10-24T09:35:49.700">
        <p188:txBody>
          <a:bodyPr/>
          <a:lstStyle/>
          <a:p>
            <a:r>
              <a:rPr lang="pt-PT"/>
              <a:t>Pode-se ter vários agentes e facilmente olha-se para lá e consegue-se peceber. Pode ser uma forma fácil de descobrir agentes com certas caracteristicas. por exemplo escolher jogadores que sejam rápidos. Depois de filtrado, pode.se fazer uma análise mais fina.
É muito utilizado também no recrutamento para empresas</a:t>
            </a:r>
          </a:p>
        </p188:txBody>
      </p188:reply>
    </p188:replyLst>
    <p188:txBody>
      <a:bodyPr/>
      <a:lstStyle/>
      <a:p>
        <a:r>
          <a:rPr lang="pt-PT"/>
          <a:t>Atributos dos start plots</a:t>
        </a:r>
      </a:p>
    </p188:txBody>
  </p188:cm>
</p188:cmLst>
</file>

<file path=ppt/comments/modernComment_13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D003C4-BC50-9049-8CB0-C596E1579990}" authorId="{BFBAA3C3-7923-8BDF-7589-ED34672CCD49}" created="2022-10-24T09:36:16.575">
    <pc:sldMkLst xmlns:pc="http://schemas.microsoft.com/office/powerpoint/2013/main/command">
      <pc:docMk/>
      <pc:sldMk cId="0" sldId="305"/>
    </pc:sldMkLst>
    <p188:replyLst>
      <p188:reply id="{2D824AB5-C884-D844-9C00-BE450E47F127}" authorId="{BFBAA3C3-7923-8BDF-7589-ED34672CCD49}" created="2022-10-24T09:36:23.911">
        <p188:txBody>
          <a:bodyPr/>
          <a:lstStyle/>
          <a:p>
            <a:r>
              <a:rPr lang="pt-PT"/>
              <a:t>Permite ver caracteristicas interessantes</a:t>
            </a:r>
          </a:p>
        </p188:txBody>
      </p188:reply>
      <p188:reply id="{09AD0C68-2AA7-F941-97EA-D18C80CAD0FF}" authorId="{BFBAA3C3-7923-8BDF-7589-ED34672CCD49}" created="2022-10-24T09:36:40.390">
        <p188:txBody>
          <a:bodyPr/>
          <a:lstStyle/>
          <a:p>
            <a:r>
              <a:rPr lang="pt-PT"/>
              <a:t>Muito utilizado na ciência</a:t>
            </a:r>
          </a:p>
        </p188:txBody>
      </p188:reply>
      <p188:reply id="{72FFEE39-14B5-914F-9773-7DB598267CFA}" authorId="{BFBAA3C3-7923-8BDF-7589-ED34672CCD49}" created="2022-10-24T09:37:13.037">
        <p188:txBody>
          <a:bodyPr/>
          <a:lstStyle/>
          <a:p>
            <a:r>
              <a:rPr lang="pt-PT"/>
              <a:t>Contudo tem um grande problema, The curse of high dimensionality, i.e à medida que vamos aumentando as dimensões isto vai ganhando um tamanho gigante, e pode tornar-se confuso</a:t>
            </a:r>
          </a:p>
        </p188:txBody>
      </p188:reply>
    </p188:replyLst>
    <p188:txBody>
      <a:bodyPr/>
      <a:lstStyle/>
      <a:p>
        <a:r>
          <a:rPr lang="pt-PT"/>
          <a:t>Consegue-se comparar diretamente cada dois atributos</a:t>
        </a:r>
      </a:p>
    </p188:txBody>
  </p188:cm>
</p188:cmLst>
</file>

<file path=ppt/comments/modernComment_13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8C40630-648D-D045-9C4F-2C893635E7AE}" authorId="{BFBAA3C3-7923-8BDF-7589-ED34672CCD49}" created="2022-10-24T09:37:32.887">
    <pc:sldMkLst xmlns:pc="http://schemas.microsoft.com/office/powerpoint/2013/main/command">
      <pc:docMk/>
      <pc:sldMk cId="0" sldId="306"/>
    </pc:sldMkLst>
    <p188:txBody>
      <a:bodyPr/>
      <a:lstStyle/>
      <a:p>
        <a:r>
          <a:rPr lang="pt-PT"/>
          <a:t>Os scatter plots da dianogal podem n fazer sentido e podem ser eliminados</a:t>
        </a:r>
      </a:p>
    </p188:txBody>
  </p188:cm>
</p188:cmLst>
</file>

<file path=ppt/comments/modernComment_13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FA163-6433-3440-914A-1F63C96446F9}" authorId="{BFBAA3C3-7923-8BDF-7589-ED34672CCD49}" created="2022-10-24T09:38:39.953">
    <pc:sldMkLst xmlns:pc="http://schemas.microsoft.com/office/powerpoint/2013/main/command">
      <pc:docMk/>
      <pc:sldMk cId="0" sldId="307"/>
    </pc:sldMkLst>
    <p188:replyLst>
      <p188:reply id="{F5D9016C-5A74-304C-A10B-5562706DEBA7}" authorId="{BFBAA3C3-7923-8BDF-7589-ED34672CCD49}" created="2022-10-24T09:39:00.529">
        <p188:txBody>
          <a:bodyPr/>
          <a:lstStyle/>
          <a:p>
            <a:r>
              <a:rPr lang="pt-PT"/>
              <a:t>Cada ponto neste scatter plot correspondem a um glifo que agrega várias variáveis</a:t>
            </a:r>
          </a:p>
        </p188:txBody>
      </p188:reply>
    </p188:replyLst>
    <p188:txBody>
      <a:bodyPr/>
      <a:lstStyle/>
      <a:p>
        <a:r>
          <a:rPr lang="pt-PT"/>
          <a:t>Estas marcas visuais podem ser a combinação de várias variáveis, um chamado glifo.</a:t>
        </a:r>
      </a:p>
    </p188:txBody>
  </p188:cm>
</p188:cmLst>
</file>

<file path=ppt/comments/modernComment_13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AA7E08-6D10-F74A-A09B-7C027139262B}" authorId="{BFBAA3C3-7923-8BDF-7589-ED34672CCD49}" created="2022-10-24T09:40:01.016">
    <pc:sldMkLst xmlns:pc="http://schemas.microsoft.com/office/powerpoint/2013/main/command">
      <pc:docMk/>
      <pc:sldMk cId="0" sldId="308"/>
    </pc:sldMkLst>
    <p188:txBody>
      <a:bodyPr/>
      <a:lstStyle/>
      <a:p>
        <a:r>
          <a:rPr lang="pt-PT"/>
          <a:t>Este scatter plot, é apresentado através de glifos, onde cada ponto representa 5 variáveis</a:t>
        </a:r>
      </a:p>
    </p188:txBody>
  </p188:cm>
</p188:cmLst>
</file>

<file path=ppt/comments/modernComment_13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F5C059-B89D-4345-9D0E-9ED8C61797AF}" authorId="{BFBAA3C3-7923-8BDF-7589-ED34672CCD49}" created="2022-10-24T09:40:46.813">
    <pc:sldMkLst xmlns:pc="http://schemas.microsoft.com/office/powerpoint/2013/main/command">
      <pc:docMk/>
      <pc:sldMk cId="0" sldId="312"/>
    </pc:sldMkLst>
    <p188:replyLst>
      <p188:reply id="{7108CECE-42A9-584C-86E0-021B2E54E78C}" authorId="{BFBAA3C3-7923-8BDF-7589-ED34672CCD49}" created="2022-10-24T09:41:46.163">
        <p188:txBody>
          <a:bodyPr/>
          <a:lstStyle/>
          <a:p>
            <a:r>
              <a:rPr lang="pt-PT"/>
              <a:t>Cada atributo da cara corresponde a uma dimensão de dados. </a:t>
            </a:r>
          </a:p>
        </p188:txBody>
      </p188:reply>
      <p188:reply id="{46B2E495-08A8-064C-BAF7-56F5EE002BA0}" authorId="{BFBAA3C3-7923-8BDF-7589-ED34672CCD49}" created="2022-10-24T09:42:35.483">
        <p188:txBody>
          <a:bodyPr/>
          <a:lstStyle/>
          <a:p>
            <a:r>
              <a:rPr lang="pt-PT"/>
              <a:t>Os glyphs servem para isto, representam várias dimensões através de um icon com diferentes propriedades face aos diferentes dados</a:t>
            </a:r>
          </a:p>
        </p188:txBody>
      </p188:reply>
      <p188:reply id="{FB042F01-7408-1A40-A1F4-1EA1942545AF}" authorId="{BFBAA3C3-7923-8BDF-7589-ED34672CCD49}" created="2022-10-24T09:42:43.964">
        <p188:txBody>
          <a:bodyPr/>
          <a:lstStyle/>
          <a:p>
            <a:r>
              <a:rPr lang="pt-PT"/>
              <a:t>Contudo, é dificil de perceber</a:t>
            </a:r>
          </a:p>
        </p188:txBody>
      </p188:reply>
      <p188:reply id="{61B79B10-2A58-E446-AC21-28360259427A}" authorId="{BFBAA3C3-7923-8BDF-7589-ED34672CCD49}" created="2022-10-24T09:43:21.597">
        <p188:txBody>
          <a:bodyPr/>
          <a:lstStyle/>
          <a:p>
            <a:r>
              <a:rPr lang="pt-PT"/>
              <a:t>Isto é bom para pareceber pontos estranhos, “A stranger” e depois pode ser filtrado e analisado ao promenor</a:t>
            </a:r>
          </a:p>
        </p188:txBody>
      </p188:reply>
    </p188:replyLst>
    <p188:txBody>
      <a:bodyPr/>
      <a:lstStyle/>
      <a:p>
        <a:r>
          <a:rPr lang="pt-PT"/>
          <a:t>Pode ser interessante para representar glyphs
</a:t>
        </a:r>
      </a:p>
    </p188:txBody>
  </p188:cm>
</p188:cmLst>
</file>

<file path=ppt/comments/modernComment_13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BEAA4E5-4B64-A748-8CBB-14F919C1CB6E}" authorId="{BFBAA3C3-7923-8BDF-7589-ED34672CCD49}" created="2022-10-24T09:43:31.553">
    <pc:sldMkLst xmlns:pc="http://schemas.microsoft.com/office/powerpoint/2013/main/command">
      <pc:docMk/>
      <pc:sldMk cId="0" sldId="313"/>
    </pc:sldMkLst>
    <p188:txBody>
      <a:bodyPr/>
      <a:lstStyle/>
      <a:p>
        <a:r>
          <a:rPr lang="pt-PT"/>
          <a:t>Outro exemplo de glyphs</a:t>
        </a:r>
      </a:p>
    </p188:txBody>
  </p188:cm>
</p188:cmLst>
</file>

<file path=ppt/comments/modernComment_13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128463-9551-6649-A3A1-20D759592660}" authorId="{BFBAA3C3-7923-8BDF-7589-ED34672CCD49}" created="2022-10-24T09:45:06.557">
    <pc:sldMkLst xmlns:pc="http://schemas.microsoft.com/office/powerpoint/2013/main/command">
      <pc:docMk/>
      <pc:sldMk cId="0" sldId="314"/>
    </pc:sldMkLst>
    <p188:replyLst>
      <p188:reply id="{97F38672-F023-B94F-B2A0-C4E1E2166F5D}" authorId="{BFBAA3C3-7923-8BDF-7589-ED34672CCD49}" created="2022-10-24T09:45:27.629">
        <p188:txBody>
          <a:bodyPr/>
          <a:lstStyle/>
          <a:p>
            <a:r>
              <a:rPr lang="pt-PT"/>
              <a:t>Server para perceber mais rapidamente descrepâncias e diferenças entre entidades/objetos</a:t>
            </a:r>
          </a:p>
        </p188:txBody>
      </p188:reply>
    </p188:replyLst>
    <p188:txBody>
      <a:bodyPr/>
      <a:lstStyle/>
      <a:p>
        <a:r>
          <a:rPr lang="pt-PT"/>
          <a:t>Consegue-se percber facilmente as diferenças entre os países. Contudo, nao dá para perceber ao promenor, nao se consegue tirar uma informação muito precisa. 
Apesar disso, são bons para chamar a atenção entre diferentes entidades. Por exemplo diferenças entre South Africa e Luxemburg. Para uma análise mais precisa, a interatividade é importante, para depois ao clicar ver os dados ao promenor
</a:t>
        </a:r>
      </a:p>
    </p188:txBody>
  </p188:cm>
</p188:cmLst>
</file>

<file path=ppt/comments/modernComment_13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D6CABF-803C-2D4E-9EDD-3490D2D08767}" authorId="{BFBAA3C3-7923-8BDF-7589-ED34672CCD49}" created="2022-10-24T09:55:06.973">
    <pc:sldMkLst xmlns:pc="http://schemas.microsoft.com/office/powerpoint/2013/main/command">
      <pc:docMk/>
      <pc:sldMk cId="0" sldId="316"/>
    </pc:sldMkLst>
    <p188:txBody>
      <a:bodyPr/>
      <a:lstStyle/>
      <a:p>
        <a:r>
          <a:rPr lang="pt-PT"/>
          <a:t>Entre o salário e a experiência, o das coordenadas paralelas era o ideal.
Para o número de candidator que pedem aquele salário, poderia utilizar-se um start plot ou entao a mesma que a anterior.
Para a final, a mesma coisa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0079" y="2166874"/>
            <a:ext cx="2783840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7000" y="1843277"/>
            <a:ext cx="5503545" cy="4616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10/24/22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86571" y="6446122"/>
            <a:ext cx="24701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21/world/covid-case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microsoft.com/office/2018/10/relationships/comments" Target="../comments/modernComment_109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microsoft.com/office/2018/10/relationships/comments" Target="../comments/modernComment_10B_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GQmdoK_ZfY" TargetMode="External"/><Relationship Id="rId2" Type="http://schemas.microsoft.com/office/2018/10/relationships/comments" Target="../comments/modernComment_10C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hyperlink" Target="http://www.youtube.com/watch?v=vBPG_OBgTWg&amp;feature=relat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10D_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-to-viz.com/caveat/boxplot.html" TargetMode="Externa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8/10/relationships/comments" Target="../comments/modernComment_10E_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microsoft.com/office/2018/10/relationships/comments" Target="../comments/modernComment_10F_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microsoft.com/office/2018/10/relationships/comments" Target="../comments/modernComment_110_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hyperlink" Target="http://www.perceptualedge.com/articles/08-21-07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agereyes.org/techniques/pie-charts" TargetMode="External"/><Relationship Id="rId2" Type="http://schemas.microsoft.com/office/2018/10/relationships/comments" Target="../comments/modernComment_112_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microsoft.com/office/2018/10/relationships/comments" Target="../comments/modernComment_113_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microsoft.com/office/2018/10/relationships/comments" Target="../comments/modernComment_114_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microsoft.com/office/2018/10/relationships/comments" Target="../comments/modernComment_115_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microsoft.com/office/2018/10/relationships/comments" Target="../comments/modernComment_116_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microsoft.com/office/2018/10/relationships/comments" Target="../comments/modernComment_117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8/10/relationships/comments" Target="../comments/modernComment_118_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microsoft.com/office/2018/10/relationships/comments" Target="../comments/modernComment_11A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68.jpg"/><Relationship Id="rId4" Type="http://schemas.openxmlformats.org/officeDocument/2006/relationships/hyperlink" Target="https://visage.co/data-visualization-101-bubble-chart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microsoft.com/office/2018/10/relationships/comments" Target="../comments/modernComment_11B_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8/10/relationships/comments" Target="../comments/modernComment_102_0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microsoft.com/office/2018/10/relationships/comments" Target="../comments/modernComment_11D_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c.usf.edu/maps/pages/100/167/167.ht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microsoft.com/office/2018/10/relationships/comments" Target="../comments/modernComment_11E_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ytimes.com/interactive/2020/world/coronavirus-maps.html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microsoft.com/office/2018/10/relationships/comments" Target="../comments/modernComment_11F_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ytimes.com/interactive/2021/world/covid-vaccinations-tracker.html" TargetMode="External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microsoft.com/office/2018/10/relationships/comments" Target="../comments/modernComment_120_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8/10/relationships/comments" Target="../comments/modernComment_121_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microsoft.com/office/2018/10/relationships/comments" Target="../comments/modernComment_122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microsoft.com/office/2018/10/relationships/comments" Target="../comments/modernComment_124_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microsoft.com/office/2018/10/relationships/comments" Target="../comments/modernComment_125_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microsoft.com/office/2018/10/relationships/comments" Target="../comments/modernComment_126_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hyperlink" Target="https://www.nature.com/articles/s41467-020-19160-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98.jpg"/><Relationship Id="rId2" Type="http://schemas.openxmlformats.org/officeDocument/2006/relationships/hyperlink" Target="http://www.color-blindness.com/coblis-color-blindness-simulato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colourblindawareness.org/" TargetMode="Externa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4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8_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jpg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microsoft.com/office/2018/10/relationships/comments" Target="../comments/modernComment_12A_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C_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microsoft.com/office/2018/10/relationships/comments" Target="../comments/modernComment_12D_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microsoft.com/office/2018/10/relationships/comments" Target="../comments/modernComment_12E_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F_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microsoft.com/office/2018/10/relationships/comments" Target="../comments/modernComment_130_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cedreview.com/2019/08/16/deepmind-bsuite-evaluates-reinforcement-learning-agen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time_continue=121&amp;v=AiD6etOB6qI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microsoft.com/office/2018/10/relationships/comments" Target="../comments/modernComment_131_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microsoft.com/office/2018/10/relationships/comments" Target="../comments/modernComment_132_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microsoft.com/office/2018/10/relationships/comments" Target="../comments/modernComment_133_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jpg"/><Relationship Id="rId5" Type="http://schemas.openxmlformats.org/officeDocument/2006/relationships/hyperlink" Target="https://www.mathworks.com/matlabcentral/fileexchange/48005-bubbleplot-multidimensional-scatter-plots" TargetMode="External"/><Relationship Id="rId4" Type="http://schemas.openxmlformats.org/officeDocument/2006/relationships/hyperlink" Target="https://spotfire.tibco.com/resources/product-demonstration-interactive/expense-analytic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microsoft.com/office/2018/10/relationships/comments" Target="../comments/modernComment_134_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jbkSRLYSojo" TargetMode="External"/><Relationship Id="rId4" Type="http://schemas.openxmlformats.org/officeDocument/2006/relationships/image" Target="../media/image126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hyperlink" Target="https://geographical.co.uk/places/mapping/item/1981-us-election-cartogram-special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ernoff_face" TargetMode="External"/><Relationship Id="rId2" Type="http://schemas.microsoft.com/office/2018/10/relationships/comments" Target="../comments/modernComment_138_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jpg"/><Relationship Id="rId4" Type="http://schemas.openxmlformats.org/officeDocument/2006/relationships/image" Target="../media/image130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microsoft.com/office/2018/10/relationships/comments" Target="../comments/modernComment_139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microsoft.com/office/2018/10/relationships/comments" Target="../comments/modernComment_13A_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ecdbetterlifeindex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05_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C_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6_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Representation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850" y="260413"/>
            <a:ext cx="658812" cy="7254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7540" y="5857138"/>
            <a:ext cx="6483985" cy="72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4864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https://www.nytimes.com/interactive/2021/world/covid-cases.htm</a:t>
            </a:r>
            <a:r>
              <a:rPr sz="1200" spc="-5" dirty="0">
                <a:solidFill>
                  <a:srgbClr val="009999"/>
                </a:solidFill>
                <a:latin typeface="Arial MT"/>
                <a:cs typeface="Arial MT"/>
                <a:hlinkClick r:id="rId3"/>
              </a:rPr>
              <a:t>l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latin typeface="Arial"/>
                <a:cs typeface="Arial"/>
              </a:rPr>
              <a:t>Beatriz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Sousa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Santos,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University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of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Aveiro,</a:t>
            </a:r>
            <a:r>
              <a:rPr sz="1600" b="1" spc="6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2021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3594" y="438150"/>
            <a:ext cx="2367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777777"/>
                </a:solidFill>
                <a:latin typeface="Arial"/>
                <a:cs typeface="Arial"/>
              </a:rPr>
              <a:t>Universidade </a:t>
            </a:r>
            <a:r>
              <a:rPr sz="1200" b="1" dirty="0">
                <a:solidFill>
                  <a:srgbClr val="777777"/>
                </a:solidFill>
                <a:latin typeface="Arial"/>
                <a:cs typeface="Arial"/>
              </a:rPr>
              <a:t>de </a:t>
            </a:r>
            <a:r>
              <a:rPr sz="1200" b="1" spc="-20" dirty="0">
                <a:solidFill>
                  <a:srgbClr val="777777"/>
                </a:solidFill>
                <a:latin typeface="Arial"/>
                <a:cs typeface="Arial"/>
              </a:rPr>
              <a:t>Aveiro </a:t>
            </a:r>
            <a:r>
              <a:rPr sz="1200" b="1" spc="-15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777777"/>
                </a:solidFill>
                <a:latin typeface="Arial"/>
                <a:cs typeface="Arial"/>
              </a:rPr>
              <a:t>Departamento </a:t>
            </a:r>
            <a:r>
              <a:rPr sz="1200" b="1" dirty="0">
                <a:solidFill>
                  <a:srgbClr val="777777"/>
                </a:solidFill>
                <a:latin typeface="Arial"/>
                <a:cs typeface="Arial"/>
              </a:rPr>
              <a:t>de Electrónica, </a:t>
            </a:r>
            <a:r>
              <a:rPr sz="1200" b="1" spc="5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777777"/>
                </a:solidFill>
                <a:latin typeface="Arial"/>
                <a:cs typeface="Arial"/>
              </a:rPr>
              <a:t>Telecomunicações</a:t>
            </a:r>
            <a:r>
              <a:rPr sz="1200" b="1" spc="-60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77777"/>
                </a:solidFill>
                <a:latin typeface="Arial"/>
                <a:cs typeface="Arial"/>
              </a:rPr>
              <a:t>e</a:t>
            </a:r>
            <a:r>
              <a:rPr sz="1200" b="1" spc="-15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77777"/>
                </a:solidFill>
                <a:latin typeface="Arial"/>
                <a:cs typeface="Arial"/>
              </a:rPr>
              <a:t>Informática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112645" y="2852163"/>
            <a:ext cx="5299710" cy="2882265"/>
            <a:chOff x="2112645" y="2852163"/>
            <a:chExt cx="5299710" cy="28822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8769" y="2852163"/>
              <a:ext cx="5113195" cy="2652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2645" y="2862325"/>
              <a:ext cx="5112511" cy="26739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40938" y="5229199"/>
              <a:ext cx="3219450" cy="504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094" y="500253"/>
            <a:ext cx="38646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latin typeface="Arial"/>
                <a:cs typeface="Arial"/>
              </a:rPr>
              <a:t>Representing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univariate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303" y="1024505"/>
            <a:ext cx="4951095" cy="175196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single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number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difficult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endParaRPr sz="1800">
              <a:latin typeface="Arial MT"/>
              <a:cs typeface="Arial MT"/>
            </a:endParaRPr>
          </a:p>
          <a:p>
            <a:pPr marL="329565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Arial MT"/>
                <a:cs typeface="Arial MT"/>
              </a:rPr>
              <a:t>ensuring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user</a:t>
            </a:r>
            <a:r>
              <a:rPr sz="1800" spc="-5" dirty="0">
                <a:latin typeface="Arial MT"/>
                <a:cs typeface="Arial MT"/>
              </a:rPr>
              <a:t> is made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aware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1745"/>
              </a:spcBef>
            </a:pPr>
            <a:r>
              <a:rPr sz="1800" spc="-10" dirty="0">
                <a:latin typeface="Arial MT"/>
                <a:cs typeface="Arial MT"/>
              </a:rPr>
              <a:t>Example: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altimeter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28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212" y="3213152"/>
            <a:ext cx="2376534" cy="23241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4370" y="5471261"/>
            <a:ext cx="268986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The original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type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aircraft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altimeter,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with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usability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issues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59276" y="1786254"/>
            <a:ext cx="1667510" cy="1668780"/>
            <a:chOff x="3859276" y="1786254"/>
            <a:chExt cx="1667510" cy="1668780"/>
          </a:xfrm>
        </p:grpSpPr>
        <p:sp>
          <p:nvSpPr>
            <p:cNvPr id="7" name="object 7"/>
            <p:cNvSpPr/>
            <p:nvPr/>
          </p:nvSpPr>
          <p:spPr>
            <a:xfrm>
              <a:off x="3887851" y="1816366"/>
              <a:ext cx="1638935" cy="1638300"/>
            </a:xfrm>
            <a:custGeom>
              <a:avLst/>
              <a:gdLst/>
              <a:ahLst/>
              <a:cxnLst/>
              <a:rect l="l" t="t" r="r" b="b"/>
              <a:pathLst>
                <a:path w="1638935" h="1638300">
                  <a:moveTo>
                    <a:pt x="1015246" y="1612900"/>
                  </a:moveTo>
                  <a:lnTo>
                    <a:pt x="600166" y="1612900"/>
                  </a:lnTo>
                  <a:lnTo>
                    <a:pt x="681138" y="1638300"/>
                  </a:lnTo>
                  <a:lnTo>
                    <a:pt x="934067" y="1638300"/>
                  </a:lnTo>
                  <a:lnTo>
                    <a:pt x="1015246" y="1612900"/>
                  </a:lnTo>
                  <a:close/>
                </a:path>
                <a:path w="1638935" h="1638300">
                  <a:moveTo>
                    <a:pt x="1054751" y="12700"/>
                  </a:moveTo>
                  <a:lnTo>
                    <a:pt x="560638" y="12699"/>
                  </a:lnTo>
                  <a:lnTo>
                    <a:pt x="521987" y="38099"/>
                  </a:lnTo>
                  <a:lnTo>
                    <a:pt x="484236" y="50799"/>
                  </a:lnTo>
                  <a:lnTo>
                    <a:pt x="411756" y="76199"/>
                  </a:lnTo>
                  <a:lnTo>
                    <a:pt x="376889" y="101599"/>
                  </a:lnTo>
                  <a:lnTo>
                    <a:pt x="343268" y="126999"/>
                  </a:lnTo>
                  <a:lnTo>
                    <a:pt x="310663" y="152400"/>
                  </a:lnTo>
                  <a:lnTo>
                    <a:pt x="279327" y="177800"/>
                  </a:lnTo>
                  <a:lnTo>
                    <a:pt x="249121" y="203200"/>
                  </a:lnTo>
                  <a:lnTo>
                    <a:pt x="220258" y="228600"/>
                  </a:lnTo>
                  <a:lnTo>
                    <a:pt x="166696" y="279400"/>
                  </a:lnTo>
                  <a:lnTo>
                    <a:pt x="141959" y="317500"/>
                  </a:lnTo>
                  <a:lnTo>
                    <a:pt x="118798" y="342900"/>
                  </a:lnTo>
                  <a:lnTo>
                    <a:pt x="97269" y="381000"/>
                  </a:lnTo>
                  <a:lnTo>
                    <a:pt x="77159" y="419100"/>
                  </a:lnTo>
                  <a:lnTo>
                    <a:pt x="58802" y="457200"/>
                  </a:lnTo>
                  <a:lnTo>
                    <a:pt x="42253" y="495300"/>
                  </a:lnTo>
                  <a:lnTo>
                    <a:pt x="27307" y="533400"/>
                  </a:lnTo>
                  <a:lnTo>
                    <a:pt x="14300" y="571500"/>
                  </a:lnTo>
                  <a:lnTo>
                    <a:pt x="3083" y="609600"/>
                  </a:lnTo>
                  <a:lnTo>
                    <a:pt x="0" y="622300"/>
                  </a:lnTo>
                  <a:lnTo>
                    <a:pt x="0" y="1003300"/>
                  </a:lnTo>
                  <a:lnTo>
                    <a:pt x="3086" y="1016000"/>
                  </a:lnTo>
                  <a:lnTo>
                    <a:pt x="14300" y="1054100"/>
                  </a:lnTo>
                  <a:lnTo>
                    <a:pt x="27300" y="1104900"/>
                  </a:lnTo>
                  <a:lnTo>
                    <a:pt x="42253" y="1143000"/>
                  </a:lnTo>
                  <a:lnTo>
                    <a:pt x="58802" y="1168400"/>
                  </a:lnTo>
                  <a:lnTo>
                    <a:pt x="77159" y="1206500"/>
                  </a:lnTo>
                  <a:lnTo>
                    <a:pt x="97269" y="1244600"/>
                  </a:lnTo>
                  <a:lnTo>
                    <a:pt x="118798" y="1282700"/>
                  </a:lnTo>
                  <a:lnTo>
                    <a:pt x="141959" y="1308100"/>
                  </a:lnTo>
                  <a:lnTo>
                    <a:pt x="166696" y="1346200"/>
                  </a:lnTo>
                  <a:lnTo>
                    <a:pt x="192829" y="1371600"/>
                  </a:lnTo>
                  <a:lnTo>
                    <a:pt x="220258" y="1397000"/>
                  </a:lnTo>
                  <a:lnTo>
                    <a:pt x="249121" y="1422400"/>
                  </a:lnTo>
                  <a:lnTo>
                    <a:pt x="279327" y="1460500"/>
                  </a:lnTo>
                  <a:lnTo>
                    <a:pt x="310663" y="1473200"/>
                  </a:lnTo>
                  <a:lnTo>
                    <a:pt x="343268" y="1498600"/>
                  </a:lnTo>
                  <a:lnTo>
                    <a:pt x="376889" y="1524000"/>
                  </a:lnTo>
                  <a:lnTo>
                    <a:pt x="411756" y="1549400"/>
                  </a:lnTo>
                  <a:lnTo>
                    <a:pt x="484420" y="1574800"/>
                  </a:lnTo>
                  <a:lnTo>
                    <a:pt x="522149" y="1600200"/>
                  </a:lnTo>
                  <a:lnTo>
                    <a:pt x="560638" y="1612900"/>
                  </a:lnTo>
                  <a:lnTo>
                    <a:pt x="1054589" y="1612900"/>
                  </a:lnTo>
                  <a:lnTo>
                    <a:pt x="1093217" y="1600200"/>
                  </a:lnTo>
                  <a:lnTo>
                    <a:pt x="728073" y="1600200"/>
                  </a:lnTo>
                  <a:lnTo>
                    <a:pt x="687576" y="1587500"/>
                  </a:lnTo>
                  <a:lnTo>
                    <a:pt x="650194" y="1587500"/>
                  </a:lnTo>
                  <a:lnTo>
                    <a:pt x="611081" y="1574800"/>
                  </a:lnTo>
                  <a:lnTo>
                    <a:pt x="612212" y="1574800"/>
                  </a:lnTo>
                  <a:lnTo>
                    <a:pt x="573791" y="1562100"/>
                  </a:lnTo>
                  <a:lnTo>
                    <a:pt x="574876" y="1562100"/>
                  </a:lnTo>
                  <a:lnTo>
                    <a:pt x="537494" y="1549400"/>
                  </a:lnTo>
                  <a:lnTo>
                    <a:pt x="538601" y="1549400"/>
                  </a:lnTo>
                  <a:lnTo>
                    <a:pt x="501911" y="1536700"/>
                  </a:lnTo>
                  <a:lnTo>
                    <a:pt x="502858" y="1536700"/>
                  </a:lnTo>
                  <a:lnTo>
                    <a:pt x="467045" y="1524000"/>
                  </a:lnTo>
                  <a:lnTo>
                    <a:pt x="468106" y="1524000"/>
                  </a:lnTo>
                  <a:lnTo>
                    <a:pt x="433332" y="1498600"/>
                  </a:lnTo>
                  <a:lnTo>
                    <a:pt x="434324" y="1498600"/>
                  </a:lnTo>
                  <a:lnTo>
                    <a:pt x="400403" y="1485900"/>
                  </a:lnTo>
                  <a:lnTo>
                    <a:pt x="401326" y="1485900"/>
                  </a:lnTo>
                  <a:lnTo>
                    <a:pt x="368605" y="1460500"/>
                  </a:lnTo>
                  <a:lnTo>
                    <a:pt x="369528" y="1460500"/>
                  </a:lnTo>
                  <a:lnTo>
                    <a:pt x="337869" y="1447800"/>
                  </a:lnTo>
                  <a:lnTo>
                    <a:pt x="338792" y="1447800"/>
                  </a:lnTo>
                  <a:lnTo>
                    <a:pt x="308332" y="1422400"/>
                  </a:lnTo>
                  <a:lnTo>
                    <a:pt x="309140" y="1422400"/>
                  </a:lnTo>
                  <a:lnTo>
                    <a:pt x="279719" y="1397000"/>
                  </a:lnTo>
                  <a:lnTo>
                    <a:pt x="280503" y="1397000"/>
                  </a:lnTo>
                  <a:lnTo>
                    <a:pt x="252467" y="1371600"/>
                  </a:lnTo>
                  <a:lnTo>
                    <a:pt x="253298" y="1371600"/>
                  </a:lnTo>
                  <a:lnTo>
                    <a:pt x="226653" y="1346200"/>
                  </a:lnTo>
                  <a:lnTo>
                    <a:pt x="227382" y="1346200"/>
                  </a:lnTo>
                  <a:lnTo>
                    <a:pt x="201941" y="1308100"/>
                  </a:lnTo>
                  <a:lnTo>
                    <a:pt x="202596" y="1308100"/>
                  </a:lnTo>
                  <a:lnTo>
                    <a:pt x="178540" y="1282700"/>
                  </a:lnTo>
                  <a:lnTo>
                    <a:pt x="179242" y="1282700"/>
                  </a:lnTo>
                  <a:lnTo>
                    <a:pt x="156743" y="1257300"/>
                  </a:lnTo>
                  <a:lnTo>
                    <a:pt x="157366" y="1257300"/>
                  </a:lnTo>
                  <a:lnTo>
                    <a:pt x="136426" y="1219200"/>
                  </a:lnTo>
                  <a:lnTo>
                    <a:pt x="136982" y="1219200"/>
                  </a:lnTo>
                  <a:lnTo>
                    <a:pt x="123944" y="1193800"/>
                  </a:lnTo>
                  <a:lnTo>
                    <a:pt x="117972" y="1193800"/>
                  </a:lnTo>
                  <a:lnTo>
                    <a:pt x="100147" y="1155700"/>
                  </a:lnTo>
                  <a:lnTo>
                    <a:pt x="100659" y="1155700"/>
                  </a:lnTo>
                  <a:lnTo>
                    <a:pt x="84564" y="1117600"/>
                  </a:lnTo>
                  <a:lnTo>
                    <a:pt x="84968" y="1117600"/>
                  </a:lnTo>
                  <a:lnTo>
                    <a:pt x="70430" y="1079500"/>
                  </a:lnTo>
                  <a:lnTo>
                    <a:pt x="70848" y="1079500"/>
                  </a:lnTo>
                  <a:lnTo>
                    <a:pt x="58214" y="1041400"/>
                  </a:lnTo>
                  <a:lnTo>
                    <a:pt x="58535" y="1041400"/>
                  </a:lnTo>
                  <a:lnTo>
                    <a:pt x="51266" y="1016000"/>
                  </a:lnTo>
                  <a:lnTo>
                    <a:pt x="47927" y="1016000"/>
                  </a:lnTo>
                  <a:lnTo>
                    <a:pt x="41177" y="977900"/>
                  </a:lnTo>
                  <a:lnTo>
                    <a:pt x="39158" y="977900"/>
                  </a:lnTo>
                  <a:lnTo>
                    <a:pt x="32063" y="927100"/>
                  </a:lnTo>
                  <a:lnTo>
                    <a:pt x="32231" y="927100"/>
                  </a:lnTo>
                  <a:lnTo>
                    <a:pt x="27039" y="889000"/>
                  </a:lnTo>
                  <a:lnTo>
                    <a:pt x="24046" y="850900"/>
                  </a:lnTo>
                  <a:lnTo>
                    <a:pt x="23068" y="812800"/>
                  </a:lnTo>
                  <a:lnTo>
                    <a:pt x="24106" y="774700"/>
                  </a:lnTo>
                  <a:lnTo>
                    <a:pt x="27161" y="736600"/>
                  </a:lnTo>
                  <a:lnTo>
                    <a:pt x="32233" y="698500"/>
                  </a:lnTo>
                  <a:lnTo>
                    <a:pt x="32058" y="698500"/>
                  </a:lnTo>
                  <a:lnTo>
                    <a:pt x="39154" y="660400"/>
                  </a:lnTo>
                  <a:lnTo>
                    <a:pt x="38928" y="660400"/>
                  </a:lnTo>
                  <a:lnTo>
                    <a:pt x="47927" y="622300"/>
                  </a:lnTo>
                  <a:lnTo>
                    <a:pt x="47639" y="622300"/>
                  </a:lnTo>
                  <a:lnTo>
                    <a:pt x="58542" y="584200"/>
                  </a:lnTo>
                  <a:lnTo>
                    <a:pt x="58205" y="584200"/>
                  </a:lnTo>
                  <a:lnTo>
                    <a:pt x="70839" y="546100"/>
                  </a:lnTo>
                  <a:lnTo>
                    <a:pt x="70430" y="546100"/>
                  </a:lnTo>
                  <a:lnTo>
                    <a:pt x="84968" y="508000"/>
                  </a:lnTo>
                  <a:lnTo>
                    <a:pt x="84564" y="508000"/>
                  </a:lnTo>
                  <a:lnTo>
                    <a:pt x="100659" y="469900"/>
                  </a:lnTo>
                  <a:lnTo>
                    <a:pt x="100147" y="469900"/>
                  </a:lnTo>
                  <a:lnTo>
                    <a:pt x="117972" y="444500"/>
                  </a:lnTo>
                  <a:lnTo>
                    <a:pt x="117425" y="444500"/>
                  </a:lnTo>
                  <a:lnTo>
                    <a:pt x="136982" y="406400"/>
                  </a:lnTo>
                  <a:lnTo>
                    <a:pt x="136426" y="406400"/>
                  </a:lnTo>
                  <a:lnTo>
                    <a:pt x="157366" y="368300"/>
                  </a:lnTo>
                  <a:lnTo>
                    <a:pt x="156743" y="368300"/>
                  </a:lnTo>
                  <a:lnTo>
                    <a:pt x="179242" y="342900"/>
                  </a:lnTo>
                  <a:lnTo>
                    <a:pt x="178540" y="342900"/>
                  </a:lnTo>
                  <a:lnTo>
                    <a:pt x="202596" y="317500"/>
                  </a:lnTo>
                  <a:lnTo>
                    <a:pt x="201941" y="317500"/>
                  </a:lnTo>
                  <a:lnTo>
                    <a:pt x="227382" y="279400"/>
                  </a:lnTo>
                  <a:lnTo>
                    <a:pt x="226652" y="279400"/>
                  </a:lnTo>
                  <a:lnTo>
                    <a:pt x="253298" y="254000"/>
                  </a:lnTo>
                  <a:lnTo>
                    <a:pt x="252467" y="254000"/>
                  </a:lnTo>
                  <a:lnTo>
                    <a:pt x="280503" y="228600"/>
                  </a:lnTo>
                  <a:lnTo>
                    <a:pt x="279719" y="228600"/>
                  </a:lnTo>
                  <a:lnTo>
                    <a:pt x="309140" y="203200"/>
                  </a:lnTo>
                  <a:lnTo>
                    <a:pt x="308332" y="203200"/>
                  </a:lnTo>
                  <a:lnTo>
                    <a:pt x="338792" y="177800"/>
                  </a:lnTo>
                  <a:lnTo>
                    <a:pt x="337869" y="177800"/>
                  </a:lnTo>
                  <a:lnTo>
                    <a:pt x="369528" y="165100"/>
                  </a:lnTo>
                  <a:lnTo>
                    <a:pt x="368605" y="165100"/>
                  </a:lnTo>
                  <a:lnTo>
                    <a:pt x="401326" y="139700"/>
                  </a:lnTo>
                  <a:lnTo>
                    <a:pt x="400403" y="139700"/>
                  </a:lnTo>
                  <a:lnTo>
                    <a:pt x="434324" y="127000"/>
                  </a:lnTo>
                  <a:lnTo>
                    <a:pt x="433331" y="127000"/>
                  </a:lnTo>
                  <a:lnTo>
                    <a:pt x="468106" y="101600"/>
                  </a:lnTo>
                  <a:lnTo>
                    <a:pt x="467068" y="101600"/>
                  </a:lnTo>
                  <a:lnTo>
                    <a:pt x="502719" y="88900"/>
                  </a:lnTo>
                  <a:lnTo>
                    <a:pt x="501727" y="88900"/>
                  </a:lnTo>
                  <a:lnTo>
                    <a:pt x="538417" y="76200"/>
                  </a:lnTo>
                  <a:lnTo>
                    <a:pt x="537286" y="76200"/>
                  </a:lnTo>
                  <a:lnTo>
                    <a:pt x="574830" y="63500"/>
                  </a:lnTo>
                  <a:lnTo>
                    <a:pt x="573791" y="63500"/>
                  </a:lnTo>
                  <a:lnTo>
                    <a:pt x="612212" y="50800"/>
                  </a:lnTo>
                  <a:lnTo>
                    <a:pt x="611104" y="50800"/>
                  </a:lnTo>
                  <a:lnTo>
                    <a:pt x="650032" y="38100"/>
                  </a:lnTo>
                  <a:lnTo>
                    <a:pt x="726896" y="38100"/>
                  </a:lnTo>
                  <a:lnTo>
                    <a:pt x="767901" y="25400"/>
                  </a:lnTo>
                  <a:lnTo>
                    <a:pt x="1073995" y="25400"/>
                  </a:lnTo>
                  <a:lnTo>
                    <a:pt x="1054751" y="12700"/>
                  </a:lnTo>
                  <a:close/>
                </a:path>
                <a:path w="1638935" h="1638300">
                  <a:moveTo>
                    <a:pt x="1497959" y="1181100"/>
                  </a:moveTo>
                  <a:lnTo>
                    <a:pt x="1478414" y="1219200"/>
                  </a:lnTo>
                  <a:lnTo>
                    <a:pt x="1478968" y="1219200"/>
                  </a:lnTo>
                  <a:lnTo>
                    <a:pt x="1458015" y="1257300"/>
                  </a:lnTo>
                  <a:lnTo>
                    <a:pt x="1458639" y="1257300"/>
                  </a:lnTo>
                  <a:lnTo>
                    <a:pt x="1436140" y="1282700"/>
                  </a:lnTo>
                  <a:lnTo>
                    <a:pt x="1436855" y="1282700"/>
                  </a:lnTo>
                  <a:lnTo>
                    <a:pt x="1412788" y="1308100"/>
                  </a:lnTo>
                  <a:lnTo>
                    <a:pt x="1413457" y="1308100"/>
                  </a:lnTo>
                  <a:lnTo>
                    <a:pt x="1388005" y="1346200"/>
                  </a:lnTo>
                  <a:lnTo>
                    <a:pt x="1388743" y="1346200"/>
                  </a:lnTo>
                  <a:lnTo>
                    <a:pt x="1362091" y="1371600"/>
                  </a:lnTo>
                  <a:lnTo>
                    <a:pt x="1362922" y="1371600"/>
                  </a:lnTo>
                  <a:lnTo>
                    <a:pt x="1334885" y="1397000"/>
                  </a:lnTo>
                  <a:lnTo>
                    <a:pt x="1335670" y="1397000"/>
                  </a:lnTo>
                  <a:lnTo>
                    <a:pt x="1306249" y="1422400"/>
                  </a:lnTo>
                  <a:lnTo>
                    <a:pt x="1307057" y="1422400"/>
                  </a:lnTo>
                  <a:lnTo>
                    <a:pt x="1276597" y="1447800"/>
                  </a:lnTo>
                  <a:lnTo>
                    <a:pt x="1277520" y="1447800"/>
                  </a:lnTo>
                  <a:lnTo>
                    <a:pt x="1245861" y="1460500"/>
                  </a:lnTo>
                  <a:lnTo>
                    <a:pt x="1246784" y="1460500"/>
                  </a:lnTo>
                  <a:lnTo>
                    <a:pt x="1214063" y="1485900"/>
                  </a:lnTo>
                  <a:lnTo>
                    <a:pt x="1214986" y="1485900"/>
                  </a:lnTo>
                  <a:lnTo>
                    <a:pt x="1181065" y="1498600"/>
                  </a:lnTo>
                  <a:lnTo>
                    <a:pt x="1182057" y="1498600"/>
                  </a:lnTo>
                  <a:lnTo>
                    <a:pt x="1147283" y="1524000"/>
                  </a:lnTo>
                  <a:lnTo>
                    <a:pt x="1148344" y="1524000"/>
                  </a:lnTo>
                  <a:lnTo>
                    <a:pt x="1112531" y="1536700"/>
                  </a:lnTo>
                  <a:lnTo>
                    <a:pt x="1113477" y="1536700"/>
                  </a:lnTo>
                  <a:lnTo>
                    <a:pt x="1076788" y="1549400"/>
                  </a:lnTo>
                  <a:lnTo>
                    <a:pt x="1077941" y="1549400"/>
                  </a:lnTo>
                  <a:lnTo>
                    <a:pt x="1040375" y="1562100"/>
                  </a:lnTo>
                  <a:lnTo>
                    <a:pt x="1041413" y="1562100"/>
                  </a:lnTo>
                  <a:lnTo>
                    <a:pt x="1003154" y="1574800"/>
                  </a:lnTo>
                  <a:lnTo>
                    <a:pt x="1004308" y="1574800"/>
                  </a:lnTo>
                  <a:lnTo>
                    <a:pt x="965195" y="1587500"/>
                  </a:lnTo>
                  <a:lnTo>
                    <a:pt x="927629" y="1587500"/>
                  </a:lnTo>
                  <a:lnTo>
                    <a:pt x="887293" y="1600200"/>
                  </a:lnTo>
                  <a:lnTo>
                    <a:pt x="1093217" y="1600200"/>
                  </a:lnTo>
                  <a:lnTo>
                    <a:pt x="1130969" y="1574800"/>
                  </a:lnTo>
                  <a:lnTo>
                    <a:pt x="1203633" y="1549400"/>
                  </a:lnTo>
                  <a:lnTo>
                    <a:pt x="1238500" y="1524000"/>
                  </a:lnTo>
                  <a:lnTo>
                    <a:pt x="1272120" y="1498600"/>
                  </a:lnTo>
                  <a:lnTo>
                    <a:pt x="1304726" y="1473200"/>
                  </a:lnTo>
                  <a:lnTo>
                    <a:pt x="1336062" y="1460500"/>
                  </a:lnTo>
                  <a:lnTo>
                    <a:pt x="1366268" y="1422400"/>
                  </a:lnTo>
                  <a:lnTo>
                    <a:pt x="1395135" y="1397000"/>
                  </a:lnTo>
                  <a:lnTo>
                    <a:pt x="1422572" y="1371600"/>
                  </a:lnTo>
                  <a:lnTo>
                    <a:pt x="1448693" y="1346200"/>
                  </a:lnTo>
                  <a:lnTo>
                    <a:pt x="1473430" y="1308100"/>
                  </a:lnTo>
                  <a:lnTo>
                    <a:pt x="1496597" y="1282700"/>
                  </a:lnTo>
                  <a:lnTo>
                    <a:pt x="1518127" y="1244600"/>
                  </a:lnTo>
                  <a:lnTo>
                    <a:pt x="1538225" y="1206500"/>
                  </a:lnTo>
                  <a:lnTo>
                    <a:pt x="1544348" y="1193800"/>
                  </a:lnTo>
                  <a:lnTo>
                    <a:pt x="1497428" y="1193800"/>
                  </a:lnTo>
                  <a:lnTo>
                    <a:pt x="1497959" y="1181100"/>
                  </a:lnTo>
                  <a:close/>
                </a:path>
                <a:path w="1638935" h="1638300">
                  <a:moveTo>
                    <a:pt x="117425" y="1181100"/>
                  </a:moveTo>
                  <a:lnTo>
                    <a:pt x="117972" y="1193800"/>
                  </a:lnTo>
                  <a:lnTo>
                    <a:pt x="123944" y="1193800"/>
                  </a:lnTo>
                  <a:lnTo>
                    <a:pt x="117425" y="1181100"/>
                  </a:lnTo>
                  <a:close/>
                </a:path>
                <a:path w="1638935" h="1638300">
                  <a:moveTo>
                    <a:pt x="1567739" y="1003300"/>
                  </a:moveTo>
                  <a:lnTo>
                    <a:pt x="1556847" y="1041400"/>
                  </a:lnTo>
                  <a:lnTo>
                    <a:pt x="1557193" y="1041400"/>
                  </a:lnTo>
                  <a:lnTo>
                    <a:pt x="1544548" y="1079500"/>
                  </a:lnTo>
                  <a:lnTo>
                    <a:pt x="1544963" y="1079500"/>
                  </a:lnTo>
                  <a:lnTo>
                    <a:pt x="1530426" y="1117600"/>
                  </a:lnTo>
                  <a:lnTo>
                    <a:pt x="1530818" y="1117600"/>
                  </a:lnTo>
                  <a:lnTo>
                    <a:pt x="1514735" y="1155700"/>
                  </a:lnTo>
                  <a:lnTo>
                    <a:pt x="1515242" y="1155700"/>
                  </a:lnTo>
                  <a:lnTo>
                    <a:pt x="1497428" y="1193800"/>
                  </a:lnTo>
                  <a:lnTo>
                    <a:pt x="1544348" y="1193800"/>
                  </a:lnTo>
                  <a:lnTo>
                    <a:pt x="1556593" y="1168400"/>
                  </a:lnTo>
                  <a:lnTo>
                    <a:pt x="1573138" y="1143000"/>
                  </a:lnTo>
                  <a:lnTo>
                    <a:pt x="1588091" y="1104900"/>
                  </a:lnTo>
                  <a:lnTo>
                    <a:pt x="1601083" y="1054100"/>
                  </a:lnTo>
                  <a:lnTo>
                    <a:pt x="1612297" y="1016000"/>
                  </a:lnTo>
                  <a:lnTo>
                    <a:pt x="1567462" y="1016000"/>
                  </a:lnTo>
                  <a:lnTo>
                    <a:pt x="1567739" y="1003300"/>
                  </a:lnTo>
                  <a:close/>
                </a:path>
                <a:path w="1638935" h="1638300">
                  <a:moveTo>
                    <a:pt x="47632" y="1003300"/>
                  </a:moveTo>
                  <a:lnTo>
                    <a:pt x="47927" y="1016000"/>
                  </a:lnTo>
                  <a:lnTo>
                    <a:pt x="51266" y="1016000"/>
                  </a:lnTo>
                  <a:lnTo>
                    <a:pt x="47632" y="1003300"/>
                  </a:lnTo>
                  <a:close/>
                </a:path>
                <a:path w="1638935" h="1638300">
                  <a:moveTo>
                    <a:pt x="1576461" y="965200"/>
                  </a:moveTo>
                  <a:lnTo>
                    <a:pt x="1567462" y="1016000"/>
                  </a:lnTo>
                  <a:lnTo>
                    <a:pt x="1612297" y="1016000"/>
                  </a:lnTo>
                  <a:lnTo>
                    <a:pt x="1621574" y="977900"/>
                  </a:lnTo>
                  <a:lnTo>
                    <a:pt x="1576230" y="977900"/>
                  </a:lnTo>
                  <a:lnTo>
                    <a:pt x="1576461" y="965200"/>
                  </a:lnTo>
                  <a:close/>
                </a:path>
                <a:path w="1638935" h="1638300">
                  <a:moveTo>
                    <a:pt x="38928" y="965200"/>
                  </a:moveTo>
                  <a:lnTo>
                    <a:pt x="39158" y="977900"/>
                  </a:lnTo>
                  <a:lnTo>
                    <a:pt x="41177" y="977900"/>
                  </a:lnTo>
                  <a:lnTo>
                    <a:pt x="38928" y="965200"/>
                  </a:lnTo>
                  <a:close/>
                </a:path>
                <a:path w="1638935" h="1638300">
                  <a:moveTo>
                    <a:pt x="1073995" y="25400"/>
                  </a:moveTo>
                  <a:lnTo>
                    <a:pt x="847488" y="25400"/>
                  </a:lnTo>
                  <a:lnTo>
                    <a:pt x="888493" y="38100"/>
                  </a:lnTo>
                  <a:lnTo>
                    <a:pt x="965195" y="38100"/>
                  </a:lnTo>
                  <a:lnTo>
                    <a:pt x="1004308" y="50800"/>
                  </a:lnTo>
                  <a:lnTo>
                    <a:pt x="1003177" y="50800"/>
                  </a:lnTo>
                  <a:lnTo>
                    <a:pt x="1041598" y="63500"/>
                  </a:lnTo>
                  <a:lnTo>
                    <a:pt x="1040513" y="63500"/>
                  </a:lnTo>
                  <a:lnTo>
                    <a:pt x="1077895" y="76200"/>
                  </a:lnTo>
                  <a:lnTo>
                    <a:pt x="1076788" y="76200"/>
                  </a:lnTo>
                  <a:lnTo>
                    <a:pt x="1113477" y="88900"/>
                  </a:lnTo>
                  <a:lnTo>
                    <a:pt x="1112531" y="88900"/>
                  </a:lnTo>
                  <a:lnTo>
                    <a:pt x="1148344" y="101600"/>
                  </a:lnTo>
                  <a:lnTo>
                    <a:pt x="1147283" y="101600"/>
                  </a:lnTo>
                  <a:lnTo>
                    <a:pt x="1182057" y="127000"/>
                  </a:lnTo>
                  <a:lnTo>
                    <a:pt x="1181065" y="127000"/>
                  </a:lnTo>
                  <a:lnTo>
                    <a:pt x="1214986" y="139700"/>
                  </a:lnTo>
                  <a:lnTo>
                    <a:pt x="1214063" y="139700"/>
                  </a:lnTo>
                  <a:lnTo>
                    <a:pt x="1246784" y="165100"/>
                  </a:lnTo>
                  <a:lnTo>
                    <a:pt x="1245861" y="165100"/>
                  </a:lnTo>
                  <a:lnTo>
                    <a:pt x="1277520" y="177800"/>
                  </a:lnTo>
                  <a:lnTo>
                    <a:pt x="1276597" y="177800"/>
                  </a:lnTo>
                  <a:lnTo>
                    <a:pt x="1307057" y="203200"/>
                  </a:lnTo>
                  <a:lnTo>
                    <a:pt x="1306249" y="203200"/>
                  </a:lnTo>
                  <a:lnTo>
                    <a:pt x="1335670" y="228600"/>
                  </a:lnTo>
                  <a:lnTo>
                    <a:pt x="1334885" y="228600"/>
                  </a:lnTo>
                  <a:lnTo>
                    <a:pt x="1362922" y="254000"/>
                  </a:lnTo>
                  <a:lnTo>
                    <a:pt x="1362091" y="254000"/>
                  </a:lnTo>
                  <a:lnTo>
                    <a:pt x="1388743" y="279400"/>
                  </a:lnTo>
                  <a:lnTo>
                    <a:pt x="1388005" y="279400"/>
                  </a:lnTo>
                  <a:lnTo>
                    <a:pt x="1413457" y="317500"/>
                  </a:lnTo>
                  <a:lnTo>
                    <a:pt x="1412788" y="317500"/>
                  </a:lnTo>
                  <a:lnTo>
                    <a:pt x="1436855" y="342900"/>
                  </a:lnTo>
                  <a:lnTo>
                    <a:pt x="1436140" y="342900"/>
                  </a:lnTo>
                  <a:lnTo>
                    <a:pt x="1458638" y="368300"/>
                  </a:lnTo>
                  <a:lnTo>
                    <a:pt x="1458015" y="368300"/>
                  </a:lnTo>
                  <a:lnTo>
                    <a:pt x="1478968" y="406400"/>
                  </a:lnTo>
                  <a:lnTo>
                    <a:pt x="1478414" y="406400"/>
                  </a:lnTo>
                  <a:lnTo>
                    <a:pt x="1497959" y="444500"/>
                  </a:lnTo>
                  <a:lnTo>
                    <a:pt x="1497428" y="444500"/>
                  </a:lnTo>
                  <a:lnTo>
                    <a:pt x="1515242" y="469900"/>
                  </a:lnTo>
                  <a:lnTo>
                    <a:pt x="1514758" y="469900"/>
                  </a:lnTo>
                  <a:lnTo>
                    <a:pt x="1530841" y="508000"/>
                  </a:lnTo>
                  <a:lnTo>
                    <a:pt x="1530426" y="508000"/>
                  </a:lnTo>
                  <a:lnTo>
                    <a:pt x="1544963" y="546100"/>
                  </a:lnTo>
                  <a:lnTo>
                    <a:pt x="1544548" y="546100"/>
                  </a:lnTo>
                  <a:lnTo>
                    <a:pt x="1557170" y="584200"/>
                  </a:lnTo>
                  <a:lnTo>
                    <a:pt x="1556847" y="584200"/>
                  </a:lnTo>
                  <a:lnTo>
                    <a:pt x="1567739" y="622300"/>
                  </a:lnTo>
                  <a:lnTo>
                    <a:pt x="1567462" y="622300"/>
                  </a:lnTo>
                  <a:lnTo>
                    <a:pt x="1576461" y="660400"/>
                  </a:lnTo>
                  <a:lnTo>
                    <a:pt x="1576230" y="660400"/>
                  </a:lnTo>
                  <a:lnTo>
                    <a:pt x="1583338" y="698500"/>
                  </a:lnTo>
                  <a:lnTo>
                    <a:pt x="1583153" y="698500"/>
                  </a:lnTo>
                  <a:lnTo>
                    <a:pt x="1588345" y="736600"/>
                  </a:lnTo>
                  <a:lnTo>
                    <a:pt x="1591345" y="774700"/>
                  </a:lnTo>
                  <a:lnTo>
                    <a:pt x="1592314" y="812800"/>
                  </a:lnTo>
                  <a:lnTo>
                    <a:pt x="1591276" y="850900"/>
                  </a:lnTo>
                  <a:lnTo>
                    <a:pt x="1588230" y="889000"/>
                  </a:lnTo>
                  <a:lnTo>
                    <a:pt x="1583153" y="927100"/>
                  </a:lnTo>
                  <a:lnTo>
                    <a:pt x="1583338" y="927100"/>
                  </a:lnTo>
                  <a:lnTo>
                    <a:pt x="1576230" y="977900"/>
                  </a:lnTo>
                  <a:lnTo>
                    <a:pt x="1621574" y="977900"/>
                  </a:lnTo>
                  <a:lnTo>
                    <a:pt x="1628865" y="939800"/>
                  </a:lnTo>
                  <a:lnTo>
                    <a:pt x="1634196" y="901700"/>
                  </a:lnTo>
                  <a:lnTo>
                    <a:pt x="1637403" y="850900"/>
                  </a:lnTo>
                  <a:lnTo>
                    <a:pt x="1638465" y="812800"/>
                  </a:lnTo>
                  <a:lnTo>
                    <a:pt x="1637403" y="774700"/>
                  </a:lnTo>
                  <a:lnTo>
                    <a:pt x="1634196" y="723900"/>
                  </a:lnTo>
                  <a:lnTo>
                    <a:pt x="1628865" y="685800"/>
                  </a:lnTo>
                  <a:lnTo>
                    <a:pt x="1621574" y="647700"/>
                  </a:lnTo>
                  <a:lnTo>
                    <a:pt x="1612297" y="609600"/>
                  </a:lnTo>
                  <a:lnTo>
                    <a:pt x="1601083" y="571500"/>
                  </a:lnTo>
                  <a:lnTo>
                    <a:pt x="1588091" y="533400"/>
                  </a:lnTo>
                  <a:lnTo>
                    <a:pt x="1573138" y="495300"/>
                  </a:lnTo>
                  <a:lnTo>
                    <a:pt x="1556570" y="457200"/>
                  </a:lnTo>
                  <a:lnTo>
                    <a:pt x="1538225" y="419100"/>
                  </a:lnTo>
                  <a:lnTo>
                    <a:pt x="1518127" y="381000"/>
                  </a:lnTo>
                  <a:lnTo>
                    <a:pt x="1496597" y="342900"/>
                  </a:lnTo>
                  <a:lnTo>
                    <a:pt x="1473430" y="317500"/>
                  </a:lnTo>
                  <a:lnTo>
                    <a:pt x="1448693" y="279400"/>
                  </a:lnTo>
                  <a:lnTo>
                    <a:pt x="1395135" y="228600"/>
                  </a:lnTo>
                  <a:lnTo>
                    <a:pt x="1366268" y="203200"/>
                  </a:lnTo>
                  <a:lnTo>
                    <a:pt x="1336062" y="177800"/>
                  </a:lnTo>
                  <a:lnTo>
                    <a:pt x="1304726" y="152400"/>
                  </a:lnTo>
                  <a:lnTo>
                    <a:pt x="1272120" y="127000"/>
                  </a:lnTo>
                  <a:lnTo>
                    <a:pt x="1238500" y="101600"/>
                  </a:lnTo>
                  <a:lnTo>
                    <a:pt x="1203633" y="76200"/>
                  </a:lnTo>
                  <a:lnTo>
                    <a:pt x="1130969" y="50800"/>
                  </a:lnTo>
                  <a:lnTo>
                    <a:pt x="1093240" y="38100"/>
                  </a:lnTo>
                  <a:lnTo>
                    <a:pt x="1073995" y="25400"/>
                  </a:lnTo>
                  <a:close/>
                </a:path>
                <a:path w="1638935" h="1638300">
                  <a:moveTo>
                    <a:pt x="1001816" y="0"/>
                  </a:moveTo>
                  <a:lnTo>
                    <a:pt x="613504" y="0"/>
                  </a:lnTo>
                  <a:lnTo>
                    <a:pt x="600143" y="12700"/>
                  </a:lnTo>
                  <a:lnTo>
                    <a:pt x="1015223" y="12700"/>
                  </a:lnTo>
                  <a:lnTo>
                    <a:pt x="10018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49358" y="2392128"/>
              <a:ext cx="784860" cy="785495"/>
            </a:xfrm>
            <a:custGeom>
              <a:avLst/>
              <a:gdLst/>
              <a:ahLst/>
              <a:cxnLst/>
              <a:rect l="l" t="t" r="r" b="b"/>
              <a:pathLst>
                <a:path w="784860" h="785494">
                  <a:moveTo>
                    <a:pt x="784561" y="0"/>
                  </a:moveTo>
                  <a:lnTo>
                    <a:pt x="253828" y="277152"/>
                  </a:lnTo>
                </a:path>
                <a:path w="784860" h="785494">
                  <a:moveTo>
                    <a:pt x="253828" y="207864"/>
                  </a:moveTo>
                  <a:lnTo>
                    <a:pt x="646109" y="323344"/>
                  </a:lnTo>
                </a:path>
                <a:path w="784860" h="785494">
                  <a:moveTo>
                    <a:pt x="438431" y="138576"/>
                  </a:moveTo>
                  <a:lnTo>
                    <a:pt x="0" y="785265"/>
                  </a:lnTo>
                </a:path>
              </a:pathLst>
            </a:custGeom>
            <a:ln w="23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87851" y="1814829"/>
              <a:ext cx="1583055" cy="1584325"/>
            </a:xfrm>
            <a:custGeom>
              <a:avLst/>
              <a:gdLst/>
              <a:ahLst/>
              <a:cxnLst/>
              <a:rect l="l" t="t" r="r" b="b"/>
              <a:pathLst>
                <a:path w="1583054" h="1584325">
                  <a:moveTo>
                    <a:pt x="0" y="792099"/>
                  </a:moveTo>
                  <a:lnTo>
                    <a:pt x="1443" y="743841"/>
                  </a:lnTo>
                  <a:lnTo>
                    <a:pt x="5720" y="696348"/>
                  </a:lnTo>
                  <a:lnTo>
                    <a:pt x="12746" y="649704"/>
                  </a:lnTo>
                  <a:lnTo>
                    <a:pt x="22439" y="603991"/>
                  </a:lnTo>
                  <a:lnTo>
                    <a:pt x="34717" y="559292"/>
                  </a:lnTo>
                  <a:lnTo>
                    <a:pt x="49497" y="515689"/>
                  </a:lnTo>
                  <a:lnTo>
                    <a:pt x="66696" y="473266"/>
                  </a:lnTo>
                  <a:lnTo>
                    <a:pt x="86231" y="432105"/>
                  </a:lnTo>
                  <a:lnTo>
                    <a:pt x="108020" y="392288"/>
                  </a:lnTo>
                  <a:lnTo>
                    <a:pt x="131980" y="353900"/>
                  </a:lnTo>
                  <a:lnTo>
                    <a:pt x="158028" y="317022"/>
                  </a:lnTo>
                  <a:lnTo>
                    <a:pt x="186082" y="281738"/>
                  </a:lnTo>
                  <a:lnTo>
                    <a:pt x="216059" y="248130"/>
                  </a:lnTo>
                  <a:lnTo>
                    <a:pt x="247876" y="216282"/>
                  </a:lnTo>
                  <a:lnTo>
                    <a:pt x="281451" y="186275"/>
                  </a:lnTo>
                  <a:lnTo>
                    <a:pt x="316700" y="158192"/>
                  </a:lnTo>
                  <a:lnTo>
                    <a:pt x="353542" y="132117"/>
                  </a:lnTo>
                  <a:lnTo>
                    <a:pt x="391893" y="108133"/>
                  </a:lnTo>
                  <a:lnTo>
                    <a:pt x="431671" y="86322"/>
                  </a:lnTo>
                  <a:lnTo>
                    <a:pt x="472793" y="66766"/>
                  </a:lnTo>
                  <a:lnTo>
                    <a:pt x="515177" y="49549"/>
                  </a:lnTo>
                  <a:lnTo>
                    <a:pt x="558739" y="34754"/>
                  </a:lnTo>
                  <a:lnTo>
                    <a:pt x="603397" y="22463"/>
                  </a:lnTo>
                  <a:lnTo>
                    <a:pt x="649069" y="12760"/>
                  </a:lnTo>
                  <a:lnTo>
                    <a:pt x="695671" y="5726"/>
                  </a:lnTo>
                  <a:lnTo>
                    <a:pt x="743121" y="1445"/>
                  </a:lnTo>
                  <a:lnTo>
                    <a:pt x="791337" y="0"/>
                  </a:lnTo>
                  <a:lnTo>
                    <a:pt x="839539" y="1445"/>
                  </a:lnTo>
                  <a:lnTo>
                    <a:pt x="886978" y="5726"/>
                  </a:lnTo>
                  <a:lnTo>
                    <a:pt x="933571" y="12760"/>
                  </a:lnTo>
                  <a:lnTo>
                    <a:pt x="979235" y="22463"/>
                  </a:lnTo>
                  <a:lnTo>
                    <a:pt x="1023887" y="34754"/>
                  </a:lnTo>
                  <a:lnTo>
                    <a:pt x="1067445" y="49549"/>
                  </a:lnTo>
                  <a:lnTo>
                    <a:pt x="1109825" y="66766"/>
                  </a:lnTo>
                  <a:lnTo>
                    <a:pt x="1150946" y="86322"/>
                  </a:lnTo>
                  <a:lnTo>
                    <a:pt x="1190723" y="108133"/>
                  </a:lnTo>
                  <a:lnTo>
                    <a:pt x="1229075" y="132117"/>
                  </a:lnTo>
                  <a:lnTo>
                    <a:pt x="1265918" y="158192"/>
                  </a:lnTo>
                  <a:lnTo>
                    <a:pt x="1301170" y="186275"/>
                  </a:lnTo>
                  <a:lnTo>
                    <a:pt x="1334748" y="216282"/>
                  </a:lnTo>
                  <a:lnTo>
                    <a:pt x="1366568" y="248130"/>
                  </a:lnTo>
                  <a:lnTo>
                    <a:pt x="1396549" y="281738"/>
                  </a:lnTo>
                  <a:lnTo>
                    <a:pt x="1424607" y="317022"/>
                  </a:lnTo>
                  <a:lnTo>
                    <a:pt x="1450660" y="353900"/>
                  </a:lnTo>
                  <a:lnTo>
                    <a:pt x="1474625" y="392288"/>
                  </a:lnTo>
                  <a:lnTo>
                    <a:pt x="1496418" y="432105"/>
                  </a:lnTo>
                  <a:lnTo>
                    <a:pt x="1515958" y="473266"/>
                  </a:lnTo>
                  <a:lnTo>
                    <a:pt x="1533161" y="515689"/>
                  </a:lnTo>
                  <a:lnTo>
                    <a:pt x="1547945" y="559292"/>
                  </a:lnTo>
                  <a:lnTo>
                    <a:pt x="1560226" y="603991"/>
                  </a:lnTo>
                  <a:lnTo>
                    <a:pt x="1569923" y="649704"/>
                  </a:lnTo>
                  <a:lnTo>
                    <a:pt x="1576951" y="696348"/>
                  </a:lnTo>
                  <a:lnTo>
                    <a:pt x="1581229" y="743841"/>
                  </a:lnTo>
                  <a:lnTo>
                    <a:pt x="1582674" y="792099"/>
                  </a:lnTo>
                  <a:lnTo>
                    <a:pt x="1581229" y="840357"/>
                  </a:lnTo>
                  <a:lnTo>
                    <a:pt x="1576951" y="887851"/>
                  </a:lnTo>
                  <a:lnTo>
                    <a:pt x="1569923" y="934497"/>
                  </a:lnTo>
                  <a:lnTo>
                    <a:pt x="1560226" y="980213"/>
                  </a:lnTo>
                  <a:lnTo>
                    <a:pt x="1547945" y="1024917"/>
                  </a:lnTo>
                  <a:lnTo>
                    <a:pt x="1533161" y="1068524"/>
                  </a:lnTo>
                  <a:lnTo>
                    <a:pt x="1515958" y="1110953"/>
                  </a:lnTo>
                  <a:lnTo>
                    <a:pt x="1496418" y="1152119"/>
                  </a:lnTo>
                  <a:lnTo>
                    <a:pt x="1474625" y="1191942"/>
                  </a:lnTo>
                  <a:lnTo>
                    <a:pt x="1450660" y="1230336"/>
                  </a:lnTo>
                  <a:lnTo>
                    <a:pt x="1424607" y="1267221"/>
                  </a:lnTo>
                  <a:lnTo>
                    <a:pt x="1396549" y="1302512"/>
                  </a:lnTo>
                  <a:lnTo>
                    <a:pt x="1366568" y="1336127"/>
                  </a:lnTo>
                  <a:lnTo>
                    <a:pt x="1334748" y="1367983"/>
                  </a:lnTo>
                  <a:lnTo>
                    <a:pt x="1301170" y="1397997"/>
                  </a:lnTo>
                  <a:lnTo>
                    <a:pt x="1265918" y="1426086"/>
                  </a:lnTo>
                  <a:lnTo>
                    <a:pt x="1229075" y="1452167"/>
                  </a:lnTo>
                  <a:lnTo>
                    <a:pt x="1190723" y="1476158"/>
                  </a:lnTo>
                  <a:lnTo>
                    <a:pt x="1150946" y="1497976"/>
                  </a:lnTo>
                  <a:lnTo>
                    <a:pt x="1109825" y="1517537"/>
                  </a:lnTo>
                  <a:lnTo>
                    <a:pt x="1067445" y="1534759"/>
                  </a:lnTo>
                  <a:lnTo>
                    <a:pt x="1023887" y="1549558"/>
                  </a:lnTo>
                  <a:lnTo>
                    <a:pt x="979235" y="1561853"/>
                  </a:lnTo>
                  <a:lnTo>
                    <a:pt x="933571" y="1571560"/>
                  </a:lnTo>
                  <a:lnTo>
                    <a:pt x="886978" y="1578596"/>
                  </a:lnTo>
                  <a:lnTo>
                    <a:pt x="839539" y="1582879"/>
                  </a:lnTo>
                  <a:lnTo>
                    <a:pt x="791337" y="1584325"/>
                  </a:lnTo>
                  <a:lnTo>
                    <a:pt x="743121" y="1582879"/>
                  </a:lnTo>
                  <a:lnTo>
                    <a:pt x="695671" y="1578596"/>
                  </a:lnTo>
                  <a:lnTo>
                    <a:pt x="649069" y="1571560"/>
                  </a:lnTo>
                  <a:lnTo>
                    <a:pt x="603397" y="1561853"/>
                  </a:lnTo>
                  <a:lnTo>
                    <a:pt x="558739" y="1549558"/>
                  </a:lnTo>
                  <a:lnTo>
                    <a:pt x="515177" y="1534759"/>
                  </a:lnTo>
                  <a:lnTo>
                    <a:pt x="472793" y="1517537"/>
                  </a:lnTo>
                  <a:lnTo>
                    <a:pt x="431671" y="1497976"/>
                  </a:lnTo>
                  <a:lnTo>
                    <a:pt x="391893" y="1476158"/>
                  </a:lnTo>
                  <a:lnTo>
                    <a:pt x="353542" y="1452167"/>
                  </a:lnTo>
                  <a:lnTo>
                    <a:pt x="316700" y="1426086"/>
                  </a:lnTo>
                  <a:lnTo>
                    <a:pt x="281451" y="1397997"/>
                  </a:lnTo>
                  <a:lnTo>
                    <a:pt x="247876" y="1367983"/>
                  </a:lnTo>
                  <a:lnTo>
                    <a:pt x="216059" y="1336127"/>
                  </a:lnTo>
                  <a:lnTo>
                    <a:pt x="186082" y="1302512"/>
                  </a:lnTo>
                  <a:lnTo>
                    <a:pt x="158028" y="1267221"/>
                  </a:lnTo>
                  <a:lnTo>
                    <a:pt x="131980" y="1230336"/>
                  </a:lnTo>
                  <a:lnTo>
                    <a:pt x="108020" y="1191942"/>
                  </a:lnTo>
                  <a:lnTo>
                    <a:pt x="86231" y="1152119"/>
                  </a:lnTo>
                  <a:lnTo>
                    <a:pt x="66696" y="1110953"/>
                  </a:lnTo>
                  <a:lnTo>
                    <a:pt x="49497" y="1068524"/>
                  </a:lnTo>
                  <a:lnTo>
                    <a:pt x="34717" y="1024917"/>
                  </a:lnTo>
                  <a:lnTo>
                    <a:pt x="22439" y="980213"/>
                  </a:lnTo>
                  <a:lnTo>
                    <a:pt x="12746" y="934497"/>
                  </a:lnTo>
                  <a:lnTo>
                    <a:pt x="5720" y="887851"/>
                  </a:lnTo>
                  <a:lnTo>
                    <a:pt x="1443" y="840357"/>
                  </a:lnTo>
                  <a:lnTo>
                    <a:pt x="0" y="792099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795776" y="3511803"/>
            <a:ext cx="1771014" cy="1779905"/>
            <a:chOff x="3795776" y="3511803"/>
            <a:chExt cx="1771014" cy="1779905"/>
          </a:xfrm>
        </p:grpSpPr>
        <p:sp>
          <p:nvSpPr>
            <p:cNvPr id="11" name="object 11"/>
            <p:cNvSpPr/>
            <p:nvPr/>
          </p:nvSpPr>
          <p:spPr>
            <a:xfrm>
              <a:off x="3851274" y="3551673"/>
              <a:ext cx="1715135" cy="1714500"/>
            </a:xfrm>
            <a:custGeom>
              <a:avLst/>
              <a:gdLst/>
              <a:ahLst/>
              <a:cxnLst/>
              <a:rect l="l" t="t" r="r" b="b"/>
              <a:pathLst>
                <a:path w="1715135" h="1714500">
                  <a:moveTo>
                    <a:pt x="1082020" y="0"/>
                  </a:moveTo>
                  <a:lnTo>
                    <a:pt x="598755" y="0"/>
                  </a:lnTo>
                  <a:lnTo>
                    <a:pt x="580403" y="12699"/>
                  </a:lnTo>
                  <a:lnTo>
                    <a:pt x="539834" y="25399"/>
                  </a:lnTo>
                  <a:lnTo>
                    <a:pt x="461297" y="50799"/>
                  </a:lnTo>
                  <a:lnTo>
                    <a:pt x="423511" y="76199"/>
                  </a:lnTo>
                  <a:lnTo>
                    <a:pt x="387026" y="101599"/>
                  </a:lnTo>
                  <a:lnTo>
                    <a:pt x="351409" y="114299"/>
                  </a:lnTo>
                  <a:lnTo>
                    <a:pt x="317206" y="139699"/>
                  </a:lnTo>
                  <a:lnTo>
                    <a:pt x="284120" y="165099"/>
                  </a:lnTo>
                  <a:lnTo>
                    <a:pt x="252404" y="203199"/>
                  </a:lnTo>
                  <a:lnTo>
                    <a:pt x="222156" y="228599"/>
                  </a:lnTo>
                  <a:lnTo>
                    <a:pt x="193164" y="253999"/>
                  </a:lnTo>
                  <a:lnTo>
                    <a:pt x="165708" y="292099"/>
                  </a:lnTo>
                  <a:lnTo>
                    <a:pt x="139712" y="317499"/>
                  </a:lnTo>
                  <a:lnTo>
                    <a:pt x="115341" y="355599"/>
                  </a:lnTo>
                  <a:lnTo>
                    <a:pt x="92542" y="393699"/>
                  </a:lnTo>
                  <a:lnTo>
                    <a:pt x="71545" y="431799"/>
                  </a:lnTo>
                  <a:lnTo>
                    <a:pt x="52128" y="469899"/>
                  </a:lnTo>
                  <a:lnTo>
                    <a:pt x="34652" y="507999"/>
                  </a:lnTo>
                  <a:lnTo>
                    <a:pt x="18988" y="546099"/>
                  </a:lnTo>
                  <a:lnTo>
                    <a:pt x="5267" y="584199"/>
                  </a:lnTo>
                  <a:lnTo>
                    <a:pt x="0" y="609599"/>
                  </a:lnTo>
                  <a:lnTo>
                    <a:pt x="0" y="1092199"/>
                  </a:lnTo>
                  <a:lnTo>
                    <a:pt x="5288" y="1104899"/>
                  </a:lnTo>
                  <a:lnTo>
                    <a:pt x="18988" y="1142999"/>
                  </a:lnTo>
                  <a:lnTo>
                    <a:pt x="34652" y="1181099"/>
                  </a:lnTo>
                  <a:lnTo>
                    <a:pt x="52114" y="1219199"/>
                  </a:lnTo>
                  <a:lnTo>
                    <a:pt x="71546" y="1257299"/>
                  </a:lnTo>
                  <a:lnTo>
                    <a:pt x="92542" y="1295399"/>
                  </a:lnTo>
                  <a:lnTo>
                    <a:pt x="115341" y="1333499"/>
                  </a:lnTo>
                  <a:lnTo>
                    <a:pt x="139740" y="1371599"/>
                  </a:lnTo>
                  <a:lnTo>
                    <a:pt x="165708" y="1396999"/>
                  </a:lnTo>
                  <a:lnTo>
                    <a:pt x="193164" y="1435099"/>
                  </a:lnTo>
                  <a:lnTo>
                    <a:pt x="222156" y="1460499"/>
                  </a:lnTo>
                  <a:lnTo>
                    <a:pt x="252404" y="1498599"/>
                  </a:lnTo>
                  <a:lnTo>
                    <a:pt x="284121" y="1523999"/>
                  </a:lnTo>
                  <a:lnTo>
                    <a:pt x="317251" y="1549399"/>
                  </a:lnTo>
                  <a:lnTo>
                    <a:pt x="351568" y="1574799"/>
                  </a:lnTo>
                  <a:lnTo>
                    <a:pt x="387027" y="1600199"/>
                  </a:lnTo>
                  <a:lnTo>
                    <a:pt x="423671" y="1612899"/>
                  </a:lnTo>
                  <a:lnTo>
                    <a:pt x="461274" y="1638299"/>
                  </a:lnTo>
                  <a:lnTo>
                    <a:pt x="500132" y="1650999"/>
                  </a:lnTo>
                  <a:lnTo>
                    <a:pt x="580472" y="1676399"/>
                  </a:lnTo>
                  <a:lnTo>
                    <a:pt x="707404" y="1714499"/>
                  </a:lnTo>
                  <a:lnTo>
                    <a:pt x="973773" y="1714499"/>
                  </a:lnTo>
                  <a:lnTo>
                    <a:pt x="1100546" y="1676399"/>
                  </a:lnTo>
                  <a:lnTo>
                    <a:pt x="1180863" y="1650999"/>
                  </a:lnTo>
                  <a:lnTo>
                    <a:pt x="759085" y="1650999"/>
                  </a:lnTo>
                  <a:lnTo>
                    <a:pt x="716987" y="1638299"/>
                  </a:lnTo>
                  <a:lnTo>
                    <a:pt x="678837" y="1638299"/>
                  </a:lnTo>
                  <a:lnTo>
                    <a:pt x="638108" y="1625599"/>
                  </a:lnTo>
                  <a:lnTo>
                    <a:pt x="639728" y="1625599"/>
                  </a:lnTo>
                  <a:lnTo>
                    <a:pt x="599843" y="1612899"/>
                  </a:lnTo>
                  <a:lnTo>
                    <a:pt x="601463" y="1612899"/>
                  </a:lnTo>
                  <a:lnTo>
                    <a:pt x="562446" y="1600199"/>
                  </a:lnTo>
                  <a:lnTo>
                    <a:pt x="564066" y="1600199"/>
                  </a:lnTo>
                  <a:lnTo>
                    <a:pt x="525893" y="1587499"/>
                  </a:lnTo>
                  <a:lnTo>
                    <a:pt x="527353" y="1587499"/>
                  </a:lnTo>
                  <a:lnTo>
                    <a:pt x="490047" y="1574799"/>
                  </a:lnTo>
                  <a:lnTo>
                    <a:pt x="491712" y="1574799"/>
                  </a:lnTo>
                  <a:lnTo>
                    <a:pt x="455615" y="1549399"/>
                  </a:lnTo>
                  <a:lnTo>
                    <a:pt x="456916" y="1549399"/>
                  </a:lnTo>
                  <a:lnTo>
                    <a:pt x="421663" y="1536699"/>
                  </a:lnTo>
                  <a:lnTo>
                    <a:pt x="423146" y="1536699"/>
                  </a:lnTo>
                  <a:lnTo>
                    <a:pt x="389103" y="1511299"/>
                  </a:lnTo>
                  <a:lnTo>
                    <a:pt x="390381" y="1511299"/>
                  </a:lnTo>
                  <a:lnTo>
                    <a:pt x="373872" y="1498599"/>
                  </a:lnTo>
                  <a:lnTo>
                    <a:pt x="358687" y="1498599"/>
                  </a:lnTo>
                  <a:lnTo>
                    <a:pt x="326857" y="1473199"/>
                  </a:lnTo>
                  <a:lnTo>
                    <a:pt x="328112" y="1473199"/>
                  </a:lnTo>
                  <a:lnTo>
                    <a:pt x="297651" y="1447799"/>
                  </a:lnTo>
                  <a:lnTo>
                    <a:pt x="298929" y="1447799"/>
                  </a:lnTo>
                  <a:lnTo>
                    <a:pt x="279534" y="1422399"/>
                  </a:lnTo>
                  <a:lnTo>
                    <a:pt x="270841" y="1422399"/>
                  </a:lnTo>
                  <a:lnTo>
                    <a:pt x="242958" y="1384299"/>
                  </a:lnTo>
                  <a:lnTo>
                    <a:pt x="244122" y="1384299"/>
                  </a:lnTo>
                  <a:lnTo>
                    <a:pt x="217775" y="1358899"/>
                  </a:lnTo>
                  <a:lnTo>
                    <a:pt x="218811" y="1358899"/>
                  </a:lnTo>
                  <a:lnTo>
                    <a:pt x="193826" y="1333499"/>
                  </a:lnTo>
                  <a:lnTo>
                    <a:pt x="194759" y="1333499"/>
                  </a:lnTo>
                  <a:lnTo>
                    <a:pt x="171314" y="1295399"/>
                  </a:lnTo>
                  <a:lnTo>
                    <a:pt x="172277" y="1295399"/>
                  </a:lnTo>
                  <a:lnTo>
                    <a:pt x="157674" y="1269999"/>
                  </a:lnTo>
                  <a:lnTo>
                    <a:pt x="151203" y="1269999"/>
                  </a:lnTo>
                  <a:lnTo>
                    <a:pt x="131010" y="1231899"/>
                  </a:lnTo>
                  <a:lnTo>
                    <a:pt x="131783" y="1231899"/>
                  </a:lnTo>
                  <a:lnTo>
                    <a:pt x="113130" y="1193799"/>
                  </a:lnTo>
                  <a:lnTo>
                    <a:pt x="113904" y="1193799"/>
                  </a:lnTo>
                  <a:lnTo>
                    <a:pt x="97133" y="1155699"/>
                  </a:lnTo>
                  <a:lnTo>
                    <a:pt x="97751" y="1155699"/>
                  </a:lnTo>
                  <a:lnTo>
                    <a:pt x="82692" y="1117599"/>
                  </a:lnTo>
                  <a:lnTo>
                    <a:pt x="83278" y="1117599"/>
                  </a:lnTo>
                  <a:lnTo>
                    <a:pt x="74493" y="1092199"/>
                  </a:lnTo>
                  <a:lnTo>
                    <a:pt x="70567" y="1092199"/>
                  </a:lnTo>
                  <a:lnTo>
                    <a:pt x="61967" y="1054099"/>
                  </a:lnTo>
                  <a:lnTo>
                    <a:pt x="59576" y="1054099"/>
                  </a:lnTo>
                  <a:lnTo>
                    <a:pt x="50335" y="1003299"/>
                  </a:lnTo>
                  <a:lnTo>
                    <a:pt x="50636" y="1003299"/>
                  </a:lnTo>
                  <a:lnTo>
                    <a:pt x="43106" y="965199"/>
                  </a:lnTo>
                  <a:lnTo>
                    <a:pt x="43389" y="965199"/>
                  </a:lnTo>
                  <a:lnTo>
                    <a:pt x="38084" y="927099"/>
                  </a:lnTo>
                  <a:lnTo>
                    <a:pt x="38253" y="927099"/>
                  </a:lnTo>
                  <a:lnTo>
                    <a:pt x="35001" y="888999"/>
                  </a:lnTo>
                  <a:lnTo>
                    <a:pt x="34320" y="850899"/>
                  </a:lnTo>
                  <a:lnTo>
                    <a:pt x="34064" y="850899"/>
                  </a:lnTo>
                  <a:lnTo>
                    <a:pt x="34064" y="838199"/>
                  </a:lnTo>
                  <a:lnTo>
                    <a:pt x="34320" y="838199"/>
                  </a:lnTo>
                  <a:lnTo>
                    <a:pt x="35090" y="800099"/>
                  </a:lnTo>
                  <a:lnTo>
                    <a:pt x="38253" y="761999"/>
                  </a:lnTo>
                  <a:lnTo>
                    <a:pt x="38066" y="761999"/>
                  </a:lnTo>
                  <a:lnTo>
                    <a:pt x="43542" y="723899"/>
                  </a:lnTo>
                  <a:lnTo>
                    <a:pt x="43302" y="723899"/>
                  </a:lnTo>
                  <a:lnTo>
                    <a:pt x="50661" y="685799"/>
                  </a:lnTo>
                  <a:lnTo>
                    <a:pt x="50312" y="685799"/>
                  </a:lnTo>
                  <a:lnTo>
                    <a:pt x="59724" y="647699"/>
                  </a:lnTo>
                  <a:lnTo>
                    <a:pt x="59309" y="647699"/>
                  </a:lnTo>
                  <a:lnTo>
                    <a:pt x="70603" y="609599"/>
                  </a:lnTo>
                  <a:lnTo>
                    <a:pt x="70101" y="609599"/>
                  </a:lnTo>
                  <a:lnTo>
                    <a:pt x="83278" y="571499"/>
                  </a:lnTo>
                  <a:lnTo>
                    <a:pt x="82692" y="571499"/>
                  </a:lnTo>
                  <a:lnTo>
                    <a:pt x="97751" y="533399"/>
                  </a:lnTo>
                  <a:lnTo>
                    <a:pt x="97133" y="533399"/>
                  </a:lnTo>
                  <a:lnTo>
                    <a:pt x="113904" y="495299"/>
                  </a:lnTo>
                  <a:lnTo>
                    <a:pt x="113098" y="495299"/>
                  </a:lnTo>
                  <a:lnTo>
                    <a:pt x="131751" y="457199"/>
                  </a:lnTo>
                  <a:lnTo>
                    <a:pt x="131046" y="457199"/>
                  </a:lnTo>
                  <a:lnTo>
                    <a:pt x="151239" y="431799"/>
                  </a:lnTo>
                  <a:lnTo>
                    <a:pt x="150329" y="431799"/>
                  </a:lnTo>
                  <a:lnTo>
                    <a:pt x="172234" y="393699"/>
                  </a:lnTo>
                  <a:lnTo>
                    <a:pt x="171362" y="393699"/>
                  </a:lnTo>
                  <a:lnTo>
                    <a:pt x="194807" y="355599"/>
                  </a:lnTo>
                  <a:lnTo>
                    <a:pt x="202154" y="355599"/>
                  </a:lnTo>
                  <a:lnTo>
                    <a:pt x="218811" y="330199"/>
                  </a:lnTo>
                  <a:lnTo>
                    <a:pt x="217775" y="330199"/>
                  </a:lnTo>
                  <a:lnTo>
                    <a:pt x="244122" y="304799"/>
                  </a:lnTo>
                  <a:lnTo>
                    <a:pt x="242958" y="304799"/>
                  </a:lnTo>
                  <a:lnTo>
                    <a:pt x="270841" y="279399"/>
                  </a:lnTo>
                  <a:lnTo>
                    <a:pt x="269837" y="279399"/>
                  </a:lnTo>
                  <a:lnTo>
                    <a:pt x="298929" y="241299"/>
                  </a:lnTo>
                  <a:lnTo>
                    <a:pt x="307805" y="241299"/>
                  </a:lnTo>
                  <a:lnTo>
                    <a:pt x="328112" y="215899"/>
                  </a:lnTo>
                  <a:lnTo>
                    <a:pt x="342772" y="215899"/>
                  </a:lnTo>
                  <a:lnTo>
                    <a:pt x="358687" y="203199"/>
                  </a:lnTo>
                  <a:lnTo>
                    <a:pt x="357432" y="203199"/>
                  </a:lnTo>
                  <a:lnTo>
                    <a:pt x="390289" y="177799"/>
                  </a:lnTo>
                  <a:lnTo>
                    <a:pt x="388852" y="177799"/>
                  </a:lnTo>
                  <a:lnTo>
                    <a:pt x="423078" y="152399"/>
                  </a:lnTo>
                  <a:lnTo>
                    <a:pt x="421709" y="152399"/>
                  </a:lnTo>
                  <a:lnTo>
                    <a:pt x="456802" y="139699"/>
                  </a:lnTo>
                  <a:lnTo>
                    <a:pt x="455387" y="139699"/>
                  </a:lnTo>
                  <a:lnTo>
                    <a:pt x="491667" y="114299"/>
                  </a:lnTo>
                  <a:lnTo>
                    <a:pt x="490047" y="114299"/>
                  </a:lnTo>
                  <a:lnTo>
                    <a:pt x="527353" y="101599"/>
                  </a:lnTo>
                  <a:lnTo>
                    <a:pt x="525893" y="101599"/>
                  </a:lnTo>
                  <a:lnTo>
                    <a:pt x="564066" y="88899"/>
                  </a:lnTo>
                  <a:lnTo>
                    <a:pt x="562446" y="88899"/>
                  </a:lnTo>
                  <a:lnTo>
                    <a:pt x="601463" y="76199"/>
                  </a:lnTo>
                  <a:lnTo>
                    <a:pt x="599980" y="76199"/>
                  </a:lnTo>
                  <a:lnTo>
                    <a:pt x="639865" y="63499"/>
                  </a:lnTo>
                  <a:lnTo>
                    <a:pt x="637971" y="63499"/>
                  </a:lnTo>
                  <a:lnTo>
                    <a:pt x="678700" y="50799"/>
                  </a:lnTo>
                  <a:lnTo>
                    <a:pt x="716850" y="50799"/>
                  </a:lnTo>
                  <a:lnTo>
                    <a:pt x="758789" y="38100"/>
                  </a:lnTo>
                  <a:lnTo>
                    <a:pt x="1180863" y="38100"/>
                  </a:lnTo>
                  <a:lnTo>
                    <a:pt x="1100546" y="12700"/>
                  </a:lnTo>
                  <a:lnTo>
                    <a:pt x="1082020" y="0"/>
                  </a:lnTo>
                  <a:close/>
                </a:path>
                <a:path w="1715135" h="1714500">
                  <a:moveTo>
                    <a:pt x="1323585" y="1485899"/>
                  </a:moveTo>
                  <a:lnTo>
                    <a:pt x="1290728" y="1511299"/>
                  </a:lnTo>
                  <a:lnTo>
                    <a:pt x="1292143" y="1511299"/>
                  </a:lnTo>
                  <a:lnTo>
                    <a:pt x="1257917" y="1536699"/>
                  </a:lnTo>
                  <a:lnTo>
                    <a:pt x="1259286" y="1536699"/>
                  </a:lnTo>
                  <a:lnTo>
                    <a:pt x="1224216" y="1549399"/>
                  </a:lnTo>
                  <a:lnTo>
                    <a:pt x="1225630" y="1549399"/>
                  </a:lnTo>
                  <a:lnTo>
                    <a:pt x="1189351" y="1574799"/>
                  </a:lnTo>
                  <a:lnTo>
                    <a:pt x="1190948" y="1574799"/>
                  </a:lnTo>
                  <a:lnTo>
                    <a:pt x="1153642" y="1587499"/>
                  </a:lnTo>
                  <a:lnTo>
                    <a:pt x="1155102" y="1587499"/>
                  </a:lnTo>
                  <a:lnTo>
                    <a:pt x="1116952" y="1600199"/>
                  </a:lnTo>
                  <a:lnTo>
                    <a:pt x="1118549" y="1600199"/>
                  </a:lnTo>
                  <a:lnTo>
                    <a:pt x="1079531" y="1612899"/>
                  </a:lnTo>
                  <a:lnTo>
                    <a:pt x="1081151" y="1612899"/>
                  </a:lnTo>
                  <a:lnTo>
                    <a:pt x="1041290" y="1625599"/>
                  </a:lnTo>
                  <a:lnTo>
                    <a:pt x="1042864" y="1625599"/>
                  </a:lnTo>
                  <a:lnTo>
                    <a:pt x="1002295" y="1638299"/>
                  </a:lnTo>
                  <a:lnTo>
                    <a:pt x="964190" y="1638299"/>
                  </a:lnTo>
                  <a:lnTo>
                    <a:pt x="922092" y="1650999"/>
                  </a:lnTo>
                  <a:lnTo>
                    <a:pt x="1180863" y="1650999"/>
                  </a:lnTo>
                  <a:lnTo>
                    <a:pt x="1219698" y="1638299"/>
                  </a:lnTo>
                  <a:lnTo>
                    <a:pt x="1257506" y="1612899"/>
                  </a:lnTo>
                  <a:lnTo>
                    <a:pt x="1293968" y="1600199"/>
                  </a:lnTo>
                  <a:lnTo>
                    <a:pt x="1329609" y="1574799"/>
                  </a:lnTo>
                  <a:lnTo>
                    <a:pt x="1363789" y="1549399"/>
                  </a:lnTo>
                  <a:lnTo>
                    <a:pt x="1396874" y="1523999"/>
                  </a:lnTo>
                  <a:lnTo>
                    <a:pt x="1428613" y="1498599"/>
                  </a:lnTo>
                  <a:lnTo>
                    <a:pt x="1322330" y="1498599"/>
                  </a:lnTo>
                  <a:lnTo>
                    <a:pt x="1323585" y="1485899"/>
                  </a:lnTo>
                  <a:close/>
                </a:path>
                <a:path w="1715135" h="1714500">
                  <a:moveTo>
                    <a:pt x="357364" y="1485899"/>
                  </a:moveTo>
                  <a:lnTo>
                    <a:pt x="358687" y="1498599"/>
                  </a:lnTo>
                  <a:lnTo>
                    <a:pt x="373872" y="1498599"/>
                  </a:lnTo>
                  <a:lnTo>
                    <a:pt x="357364" y="1485899"/>
                  </a:lnTo>
                  <a:close/>
                </a:path>
                <a:path w="1715135" h="1714500">
                  <a:moveTo>
                    <a:pt x="1411158" y="1409699"/>
                  </a:moveTo>
                  <a:lnTo>
                    <a:pt x="1382066" y="1447799"/>
                  </a:lnTo>
                  <a:lnTo>
                    <a:pt x="1383366" y="1447799"/>
                  </a:lnTo>
                  <a:lnTo>
                    <a:pt x="1352905" y="1473199"/>
                  </a:lnTo>
                  <a:lnTo>
                    <a:pt x="1354160" y="1473199"/>
                  </a:lnTo>
                  <a:lnTo>
                    <a:pt x="1322330" y="1498599"/>
                  </a:lnTo>
                  <a:lnTo>
                    <a:pt x="1428613" y="1498599"/>
                  </a:lnTo>
                  <a:lnTo>
                    <a:pt x="1458846" y="1460499"/>
                  </a:lnTo>
                  <a:lnTo>
                    <a:pt x="1487847" y="1435099"/>
                  </a:lnTo>
                  <a:lnTo>
                    <a:pt x="1496996" y="1422399"/>
                  </a:lnTo>
                  <a:lnTo>
                    <a:pt x="1410154" y="1422399"/>
                  </a:lnTo>
                  <a:lnTo>
                    <a:pt x="1411158" y="1409699"/>
                  </a:lnTo>
                  <a:close/>
                </a:path>
                <a:path w="1715135" h="1714500">
                  <a:moveTo>
                    <a:pt x="269837" y="1409699"/>
                  </a:moveTo>
                  <a:lnTo>
                    <a:pt x="270841" y="1422399"/>
                  </a:lnTo>
                  <a:lnTo>
                    <a:pt x="279534" y="1422399"/>
                  </a:lnTo>
                  <a:lnTo>
                    <a:pt x="269837" y="1409699"/>
                  </a:lnTo>
                  <a:close/>
                </a:path>
                <a:path w="1715135" h="1714500">
                  <a:moveTo>
                    <a:pt x="1530629" y="1257299"/>
                  </a:moveTo>
                  <a:lnTo>
                    <a:pt x="1508725" y="1295399"/>
                  </a:lnTo>
                  <a:lnTo>
                    <a:pt x="1509683" y="1295399"/>
                  </a:lnTo>
                  <a:lnTo>
                    <a:pt x="1486250" y="1333499"/>
                  </a:lnTo>
                  <a:lnTo>
                    <a:pt x="1487185" y="1333499"/>
                  </a:lnTo>
                  <a:lnTo>
                    <a:pt x="1462200" y="1358899"/>
                  </a:lnTo>
                  <a:lnTo>
                    <a:pt x="1463227" y="1358899"/>
                  </a:lnTo>
                  <a:lnTo>
                    <a:pt x="1436873" y="1384299"/>
                  </a:lnTo>
                  <a:lnTo>
                    <a:pt x="1438059" y="1384299"/>
                  </a:lnTo>
                  <a:lnTo>
                    <a:pt x="1410154" y="1422399"/>
                  </a:lnTo>
                  <a:lnTo>
                    <a:pt x="1496996" y="1422399"/>
                  </a:lnTo>
                  <a:lnTo>
                    <a:pt x="1515296" y="1396999"/>
                  </a:lnTo>
                  <a:lnTo>
                    <a:pt x="1541262" y="1371599"/>
                  </a:lnTo>
                  <a:lnTo>
                    <a:pt x="1565654" y="1333499"/>
                  </a:lnTo>
                  <a:lnTo>
                    <a:pt x="1588471" y="1295399"/>
                  </a:lnTo>
                  <a:lnTo>
                    <a:pt x="1602466" y="1269999"/>
                  </a:lnTo>
                  <a:lnTo>
                    <a:pt x="1529808" y="1269999"/>
                  </a:lnTo>
                  <a:lnTo>
                    <a:pt x="1530629" y="1257299"/>
                  </a:lnTo>
                  <a:close/>
                </a:path>
                <a:path w="1715135" h="1714500">
                  <a:moveTo>
                    <a:pt x="150372" y="1257299"/>
                  </a:moveTo>
                  <a:lnTo>
                    <a:pt x="151203" y="1269999"/>
                  </a:lnTo>
                  <a:lnTo>
                    <a:pt x="157674" y="1269999"/>
                  </a:lnTo>
                  <a:lnTo>
                    <a:pt x="150372" y="1257299"/>
                  </a:lnTo>
                  <a:close/>
                </a:path>
                <a:path w="1715135" h="1714500">
                  <a:moveTo>
                    <a:pt x="1610900" y="1079499"/>
                  </a:moveTo>
                  <a:lnTo>
                    <a:pt x="1597735" y="1117599"/>
                  </a:lnTo>
                  <a:lnTo>
                    <a:pt x="1598305" y="1117599"/>
                  </a:lnTo>
                  <a:lnTo>
                    <a:pt x="1583246" y="1155699"/>
                  </a:lnTo>
                  <a:lnTo>
                    <a:pt x="1583862" y="1155699"/>
                  </a:lnTo>
                  <a:lnTo>
                    <a:pt x="1567091" y="1193799"/>
                  </a:lnTo>
                  <a:lnTo>
                    <a:pt x="1567867" y="1193799"/>
                  </a:lnTo>
                  <a:lnTo>
                    <a:pt x="1549225" y="1231899"/>
                  </a:lnTo>
                  <a:lnTo>
                    <a:pt x="1550001" y="1231899"/>
                  </a:lnTo>
                  <a:lnTo>
                    <a:pt x="1529808" y="1269999"/>
                  </a:lnTo>
                  <a:lnTo>
                    <a:pt x="1602466" y="1269999"/>
                  </a:lnTo>
                  <a:lnTo>
                    <a:pt x="1628880" y="1219199"/>
                  </a:lnTo>
                  <a:lnTo>
                    <a:pt x="1646358" y="1181099"/>
                  </a:lnTo>
                  <a:lnTo>
                    <a:pt x="1662011" y="1142999"/>
                  </a:lnTo>
                  <a:lnTo>
                    <a:pt x="1675747" y="1104899"/>
                  </a:lnTo>
                  <a:lnTo>
                    <a:pt x="1679664" y="1092199"/>
                  </a:lnTo>
                  <a:lnTo>
                    <a:pt x="1610398" y="1092199"/>
                  </a:lnTo>
                  <a:lnTo>
                    <a:pt x="1610900" y="1079499"/>
                  </a:lnTo>
                  <a:close/>
                </a:path>
                <a:path w="1715135" h="1714500">
                  <a:moveTo>
                    <a:pt x="70101" y="1079499"/>
                  </a:moveTo>
                  <a:lnTo>
                    <a:pt x="70567" y="1092199"/>
                  </a:lnTo>
                  <a:lnTo>
                    <a:pt x="74493" y="1092199"/>
                  </a:lnTo>
                  <a:lnTo>
                    <a:pt x="70101" y="1079499"/>
                  </a:lnTo>
                  <a:close/>
                </a:path>
                <a:path w="1715135" h="1714500">
                  <a:moveTo>
                    <a:pt x="1621693" y="1041399"/>
                  </a:moveTo>
                  <a:lnTo>
                    <a:pt x="1610398" y="1092199"/>
                  </a:lnTo>
                  <a:lnTo>
                    <a:pt x="1679664" y="1092199"/>
                  </a:lnTo>
                  <a:lnTo>
                    <a:pt x="1687498" y="1066799"/>
                  </a:lnTo>
                  <a:lnTo>
                    <a:pt x="1689945" y="1054099"/>
                  </a:lnTo>
                  <a:lnTo>
                    <a:pt x="1621282" y="1054099"/>
                  </a:lnTo>
                  <a:lnTo>
                    <a:pt x="1621693" y="1041399"/>
                  </a:lnTo>
                  <a:close/>
                </a:path>
                <a:path w="1715135" h="1714500">
                  <a:moveTo>
                    <a:pt x="59101" y="1041399"/>
                  </a:moveTo>
                  <a:lnTo>
                    <a:pt x="59576" y="1054099"/>
                  </a:lnTo>
                  <a:lnTo>
                    <a:pt x="61967" y="1054099"/>
                  </a:lnTo>
                  <a:lnTo>
                    <a:pt x="59101" y="1041399"/>
                  </a:lnTo>
                  <a:close/>
                </a:path>
                <a:path w="1715135" h="1714500">
                  <a:moveTo>
                    <a:pt x="1646823" y="844549"/>
                  </a:moveTo>
                  <a:lnTo>
                    <a:pt x="1645925" y="888999"/>
                  </a:lnTo>
                  <a:lnTo>
                    <a:pt x="1642753" y="927099"/>
                  </a:lnTo>
                  <a:lnTo>
                    <a:pt x="1642936" y="927099"/>
                  </a:lnTo>
                  <a:lnTo>
                    <a:pt x="1637460" y="965199"/>
                  </a:lnTo>
                  <a:lnTo>
                    <a:pt x="1637711" y="965199"/>
                  </a:lnTo>
                  <a:lnTo>
                    <a:pt x="1630341" y="1003299"/>
                  </a:lnTo>
                  <a:lnTo>
                    <a:pt x="1630706" y="1003299"/>
                  </a:lnTo>
                  <a:lnTo>
                    <a:pt x="1621282" y="1054099"/>
                  </a:lnTo>
                  <a:lnTo>
                    <a:pt x="1689945" y="1054099"/>
                  </a:lnTo>
                  <a:lnTo>
                    <a:pt x="1697287" y="1015999"/>
                  </a:lnTo>
                  <a:lnTo>
                    <a:pt x="1704930" y="977899"/>
                  </a:lnTo>
                  <a:lnTo>
                    <a:pt x="1710635" y="939799"/>
                  </a:lnTo>
                  <a:lnTo>
                    <a:pt x="1714012" y="888999"/>
                  </a:lnTo>
                  <a:lnTo>
                    <a:pt x="1715084" y="850899"/>
                  </a:lnTo>
                  <a:lnTo>
                    <a:pt x="1646952" y="850899"/>
                  </a:lnTo>
                  <a:lnTo>
                    <a:pt x="1646823" y="844549"/>
                  </a:lnTo>
                  <a:close/>
                </a:path>
                <a:path w="1715135" h="1714500">
                  <a:moveTo>
                    <a:pt x="34064" y="838199"/>
                  </a:moveTo>
                  <a:lnTo>
                    <a:pt x="34064" y="850899"/>
                  </a:lnTo>
                  <a:lnTo>
                    <a:pt x="34192" y="844549"/>
                  </a:lnTo>
                  <a:lnTo>
                    <a:pt x="34064" y="838199"/>
                  </a:lnTo>
                  <a:close/>
                </a:path>
                <a:path w="1715135" h="1714500">
                  <a:moveTo>
                    <a:pt x="34192" y="844549"/>
                  </a:moveTo>
                  <a:lnTo>
                    <a:pt x="34064" y="850899"/>
                  </a:lnTo>
                  <a:lnTo>
                    <a:pt x="34320" y="850899"/>
                  </a:lnTo>
                  <a:lnTo>
                    <a:pt x="34192" y="844549"/>
                  </a:lnTo>
                  <a:close/>
                </a:path>
                <a:path w="1715135" h="1714500">
                  <a:moveTo>
                    <a:pt x="1646952" y="838199"/>
                  </a:moveTo>
                  <a:lnTo>
                    <a:pt x="1646823" y="844549"/>
                  </a:lnTo>
                  <a:lnTo>
                    <a:pt x="1646952" y="850899"/>
                  </a:lnTo>
                  <a:lnTo>
                    <a:pt x="1646952" y="838199"/>
                  </a:lnTo>
                  <a:close/>
                </a:path>
                <a:path w="1715135" h="1714500">
                  <a:moveTo>
                    <a:pt x="1714816" y="838199"/>
                  </a:moveTo>
                  <a:lnTo>
                    <a:pt x="1646952" y="838199"/>
                  </a:lnTo>
                  <a:lnTo>
                    <a:pt x="1646952" y="850899"/>
                  </a:lnTo>
                  <a:lnTo>
                    <a:pt x="1715084" y="850899"/>
                  </a:lnTo>
                  <a:lnTo>
                    <a:pt x="1714816" y="838199"/>
                  </a:lnTo>
                  <a:close/>
                </a:path>
                <a:path w="1715135" h="1714500">
                  <a:moveTo>
                    <a:pt x="34320" y="838199"/>
                  </a:moveTo>
                  <a:lnTo>
                    <a:pt x="34064" y="838199"/>
                  </a:lnTo>
                  <a:lnTo>
                    <a:pt x="34192" y="844549"/>
                  </a:lnTo>
                  <a:lnTo>
                    <a:pt x="34320" y="838199"/>
                  </a:lnTo>
                  <a:close/>
                </a:path>
                <a:path w="1715135" h="1714500">
                  <a:moveTo>
                    <a:pt x="1565654" y="355599"/>
                  </a:moveTo>
                  <a:lnTo>
                    <a:pt x="1486249" y="355599"/>
                  </a:lnTo>
                  <a:lnTo>
                    <a:pt x="1509683" y="393699"/>
                  </a:lnTo>
                  <a:lnTo>
                    <a:pt x="1508725" y="393699"/>
                  </a:lnTo>
                  <a:lnTo>
                    <a:pt x="1530629" y="431799"/>
                  </a:lnTo>
                  <a:lnTo>
                    <a:pt x="1529808" y="431799"/>
                  </a:lnTo>
                  <a:lnTo>
                    <a:pt x="1550001" y="457199"/>
                  </a:lnTo>
                  <a:lnTo>
                    <a:pt x="1549225" y="457199"/>
                  </a:lnTo>
                  <a:lnTo>
                    <a:pt x="1567867" y="495299"/>
                  </a:lnTo>
                  <a:lnTo>
                    <a:pt x="1567091" y="495299"/>
                  </a:lnTo>
                  <a:lnTo>
                    <a:pt x="1583862" y="533399"/>
                  </a:lnTo>
                  <a:lnTo>
                    <a:pt x="1583246" y="533399"/>
                  </a:lnTo>
                  <a:lnTo>
                    <a:pt x="1598305" y="571499"/>
                  </a:lnTo>
                  <a:lnTo>
                    <a:pt x="1597735" y="571499"/>
                  </a:lnTo>
                  <a:lnTo>
                    <a:pt x="1610900" y="609599"/>
                  </a:lnTo>
                  <a:lnTo>
                    <a:pt x="1610398" y="609599"/>
                  </a:lnTo>
                  <a:lnTo>
                    <a:pt x="1621693" y="647699"/>
                  </a:lnTo>
                  <a:lnTo>
                    <a:pt x="1621282" y="647699"/>
                  </a:lnTo>
                  <a:lnTo>
                    <a:pt x="1630706" y="685799"/>
                  </a:lnTo>
                  <a:lnTo>
                    <a:pt x="1630341" y="685799"/>
                  </a:lnTo>
                  <a:lnTo>
                    <a:pt x="1637711" y="723899"/>
                  </a:lnTo>
                  <a:lnTo>
                    <a:pt x="1637460" y="723899"/>
                  </a:lnTo>
                  <a:lnTo>
                    <a:pt x="1642936" y="761999"/>
                  </a:lnTo>
                  <a:lnTo>
                    <a:pt x="1642753" y="761999"/>
                  </a:lnTo>
                  <a:lnTo>
                    <a:pt x="1645993" y="800099"/>
                  </a:lnTo>
                  <a:lnTo>
                    <a:pt x="1646823" y="844549"/>
                  </a:lnTo>
                  <a:lnTo>
                    <a:pt x="1646952" y="838199"/>
                  </a:lnTo>
                  <a:lnTo>
                    <a:pt x="1714816" y="838199"/>
                  </a:lnTo>
                  <a:lnTo>
                    <a:pt x="1714012" y="800099"/>
                  </a:lnTo>
                  <a:lnTo>
                    <a:pt x="1710635" y="749299"/>
                  </a:lnTo>
                  <a:lnTo>
                    <a:pt x="1704930" y="711199"/>
                  </a:lnTo>
                  <a:lnTo>
                    <a:pt x="1697287" y="673099"/>
                  </a:lnTo>
                  <a:lnTo>
                    <a:pt x="1687498" y="622299"/>
                  </a:lnTo>
                  <a:lnTo>
                    <a:pt x="1675747" y="584199"/>
                  </a:lnTo>
                  <a:lnTo>
                    <a:pt x="1662011" y="546099"/>
                  </a:lnTo>
                  <a:lnTo>
                    <a:pt x="1646358" y="507999"/>
                  </a:lnTo>
                  <a:lnTo>
                    <a:pt x="1628880" y="469899"/>
                  </a:lnTo>
                  <a:lnTo>
                    <a:pt x="1609463" y="431799"/>
                  </a:lnTo>
                  <a:lnTo>
                    <a:pt x="1588471" y="393699"/>
                  </a:lnTo>
                  <a:lnTo>
                    <a:pt x="1565654" y="355599"/>
                  </a:lnTo>
                  <a:close/>
                </a:path>
                <a:path w="1715135" h="1714500">
                  <a:moveTo>
                    <a:pt x="202154" y="355599"/>
                  </a:moveTo>
                  <a:lnTo>
                    <a:pt x="194807" y="355599"/>
                  </a:lnTo>
                  <a:lnTo>
                    <a:pt x="193826" y="368299"/>
                  </a:lnTo>
                  <a:lnTo>
                    <a:pt x="202154" y="355599"/>
                  </a:lnTo>
                  <a:close/>
                </a:path>
                <a:path w="1715135" h="1714500">
                  <a:moveTo>
                    <a:pt x="1473346" y="241300"/>
                  </a:moveTo>
                  <a:lnTo>
                    <a:pt x="1382066" y="241300"/>
                  </a:lnTo>
                  <a:lnTo>
                    <a:pt x="1411158" y="279400"/>
                  </a:lnTo>
                  <a:lnTo>
                    <a:pt x="1410154" y="279400"/>
                  </a:lnTo>
                  <a:lnTo>
                    <a:pt x="1438059" y="304800"/>
                  </a:lnTo>
                  <a:lnTo>
                    <a:pt x="1436873" y="304800"/>
                  </a:lnTo>
                  <a:lnTo>
                    <a:pt x="1463227" y="330199"/>
                  </a:lnTo>
                  <a:lnTo>
                    <a:pt x="1462200" y="330199"/>
                  </a:lnTo>
                  <a:lnTo>
                    <a:pt x="1487185" y="368299"/>
                  </a:lnTo>
                  <a:lnTo>
                    <a:pt x="1486249" y="355599"/>
                  </a:lnTo>
                  <a:lnTo>
                    <a:pt x="1565654" y="355599"/>
                  </a:lnTo>
                  <a:lnTo>
                    <a:pt x="1541262" y="317500"/>
                  </a:lnTo>
                  <a:lnTo>
                    <a:pt x="1515296" y="292100"/>
                  </a:lnTo>
                  <a:lnTo>
                    <a:pt x="1487847" y="254000"/>
                  </a:lnTo>
                  <a:lnTo>
                    <a:pt x="1473346" y="241300"/>
                  </a:lnTo>
                  <a:close/>
                </a:path>
                <a:path w="1715135" h="1714500">
                  <a:moveTo>
                    <a:pt x="307805" y="241299"/>
                  </a:moveTo>
                  <a:lnTo>
                    <a:pt x="298929" y="241299"/>
                  </a:lnTo>
                  <a:lnTo>
                    <a:pt x="297651" y="253999"/>
                  </a:lnTo>
                  <a:lnTo>
                    <a:pt x="307805" y="241299"/>
                  </a:lnTo>
                  <a:close/>
                </a:path>
                <a:path w="1715135" h="1714500">
                  <a:moveTo>
                    <a:pt x="1443729" y="215900"/>
                  </a:moveTo>
                  <a:lnTo>
                    <a:pt x="1352905" y="215900"/>
                  </a:lnTo>
                  <a:lnTo>
                    <a:pt x="1383366" y="254000"/>
                  </a:lnTo>
                  <a:lnTo>
                    <a:pt x="1382066" y="241300"/>
                  </a:lnTo>
                  <a:lnTo>
                    <a:pt x="1473346" y="241300"/>
                  </a:lnTo>
                  <a:lnTo>
                    <a:pt x="1458846" y="228600"/>
                  </a:lnTo>
                  <a:lnTo>
                    <a:pt x="1443729" y="215900"/>
                  </a:lnTo>
                  <a:close/>
                </a:path>
                <a:path w="1715135" h="1714500">
                  <a:moveTo>
                    <a:pt x="342772" y="215899"/>
                  </a:moveTo>
                  <a:lnTo>
                    <a:pt x="328112" y="215899"/>
                  </a:lnTo>
                  <a:lnTo>
                    <a:pt x="326857" y="228599"/>
                  </a:lnTo>
                  <a:lnTo>
                    <a:pt x="342772" y="215899"/>
                  </a:lnTo>
                  <a:close/>
                </a:path>
                <a:path w="1715135" h="1714500">
                  <a:moveTo>
                    <a:pt x="1180863" y="38100"/>
                  </a:moveTo>
                  <a:lnTo>
                    <a:pt x="922092" y="38100"/>
                  </a:lnTo>
                  <a:lnTo>
                    <a:pt x="964190" y="50800"/>
                  </a:lnTo>
                  <a:lnTo>
                    <a:pt x="1002295" y="50800"/>
                  </a:lnTo>
                  <a:lnTo>
                    <a:pt x="1042864" y="63500"/>
                  </a:lnTo>
                  <a:lnTo>
                    <a:pt x="1041289" y="63500"/>
                  </a:lnTo>
                  <a:lnTo>
                    <a:pt x="1081151" y="76200"/>
                  </a:lnTo>
                  <a:lnTo>
                    <a:pt x="1079531" y="76200"/>
                  </a:lnTo>
                  <a:lnTo>
                    <a:pt x="1118549" y="88900"/>
                  </a:lnTo>
                  <a:lnTo>
                    <a:pt x="1116952" y="88900"/>
                  </a:lnTo>
                  <a:lnTo>
                    <a:pt x="1155102" y="101600"/>
                  </a:lnTo>
                  <a:lnTo>
                    <a:pt x="1153642" y="101600"/>
                  </a:lnTo>
                  <a:lnTo>
                    <a:pt x="1190948" y="114300"/>
                  </a:lnTo>
                  <a:lnTo>
                    <a:pt x="1189351" y="114300"/>
                  </a:lnTo>
                  <a:lnTo>
                    <a:pt x="1225630" y="139700"/>
                  </a:lnTo>
                  <a:lnTo>
                    <a:pt x="1224216" y="139700"/>
                  </a:lnTo>
                  <a:lnTo>
                    <a:pt x="1259286" y="152400"/>
                  </a:lnTo>
                  <a:lnTo>
                    <a:pt x="1257917" y="152400"/>
                  </a:lnTo>
                  <a:lnTo>
                    <a:pt x="1292143" y="177800"/>
                  </a:lnTo>
                  <a:lnTo>
                    <a:pt x="1290728" y="177800"/>
                  </a:lnTo>
                  <a:lnTo>
                    <a:pt x="1323585" y="203200"/>
                  </a:lnTo>
                  <a:lnTo>
                    <a:pt x="1322330" y="203200"/>
                  </a:lnTo>
                  <a:lnTo>
                    <a:pt x="1354160" y="228600"/>
                  </a:lnTo>
                  <a:lnTo>
                    <a:pt x="1352905" y="215900"/>
                  </a:lnTo>
                  <a:lnTo>
                    <a:pt x="1443729" y="215900"/>
                  </a:lnTo>
                  <a:lnTo>
                    <a:pt x="1428613" y="203200"/>
                  </a:lnTo>
                  <a:lnTo>
                    <a:pt x="1396874" y="165100"/>
                  </a:lnTo>
                  <a:lnTo>
                    <a:pt x="1363789" y="139700"/>
                  </a:lnTo>
                  <a:lnTo>
                    <a:pt x="1329609" y="114300"/>
                  </a:lnTo>
                  <a:lnTo>
                    <a:pt x="1293968" y="101600"/>
                  </a:lnTo>
                  <a:lnTo>
                    <a:pt x="1257506" y="76200"/>
                  </a:lnTo>
                  <a:lnTo>
                    <a:pt x="1219698" y="50800"/>
                  </a:lnTo>
                  <a:lnTo>
                    <a:pt x="1180863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8293" y="4231283"/>
              <a:ext cx="817880" cy="728345"/>
            </a:xfrm>
            <a:custGeom>
              <a:avLst/>
              <a:gdLst/>
              <a:ahLst/>
              <a:cxnLst/>
              <a:rect l="l" t="t" r="r" b="b"/>
              <a:pathLst>
                <a:path w="817879" h="728345">
                  <a:moveTo>
                    <a:pt x="658758" y="0"/>
                  </a:moveTo>
                  <a:lnTo>
                    <a:pt x="249872" y="204694"/>
                  </a:lnTo>
                </a:path>
                <a:path w="817879" h="728345">
                  <a:moveTo>
                    <a:pt x="249872" y="113701"/>
                  </a:moveTo>
                  <a:lnTo>
                    <a:pt x="817771" y="318396"/>
                  </a:lnTo>
                </a:path>
                <a:path w="817879" h="728345">
                  <a:moveTo>
                    <a:pt x="454315" y="45485"/>
                  </a:moveTo>
                  <a:lnTo>
                    <a:pt x="0" y="727785"/>
                  </a:lnTo>
                </a:path>
              </a:pathLst>
            </a:custGeom>
            <a:ln w="227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4826" y="3530853"/>
              <a:ext cx="1729105" cy="1741805"/>
            </a:xfrm>
            <a:custGeom>
              <a:avLst/>
              <a:gdLst/>
              <a:ahLst/>
              <a:cxnLst/>
              <a:rect l="l" t="t" r="r" b="b"/>
              <a:pathLst>
                <a:path w="1729104" h="1741804">
                  <a:moveTo>
                    <a:pt x="0" y="870839"/>
                  </a:moveTo>
                  <a:lnTo>
                    <a:pt x="1278" y="823058"/>
                  </a:lnTo>
                  <a:lnTo>
                    <a:pt x="5071" y="775951"/>
                  </a:lnTo>
                  <a:lnTo>
                    <a:pt x="11312" y="729584"/>
                  </a:lnTo>
                  <a:lnTo>
                    <a:pt x="19935" y="684024"/>
                  </a:lnTo>
                  <a:lnTo>
                    <a:pt x="30874" y="639336"/>
                  </a:lnTo>
                  <a:lnTo>
                    <a:pt x="44063" y="595587"/>
                  </a:lnTo>
                  <a:lnTo>
                    <a:pt x="59437" y="552843"/>
                  </a:lnTo>
                  <a:lnTo>
                    <a:pt x="76930" y="511172"/>
                  </a:lnTo>
                  <a:lnTo>
                    <a:pt x="96474" y="470639"/>
                  </a:lnTo>
                  <a:lnTo>
                    <a:pt x="118006" y="431310"/>
                  </a:lnTo>
                  <a:lnTo>
                    <a:pt x="141458" y="393253"/>
                  </a:lnTo>
                  <a:lnTo>
                    <a:pt x="166766" y="356533"/>
                  </a:lnTo>
                  <a:lnTo>
                    <a:pt x="193862" y="321217"/>
                  </a:lnTo>
                  <a:lnTo>
                    <a:pt x="222681" y="287372"/>
                  </a:lnTo>
                  <a:lnTo>
                    <a:pt x="253158" y="255063"/>
                  </a:lnTo>
                  <a:lnTo>
                    <a:pt x="285226" y="224358"/>
                  </a:lnTo>
                  <a:lnTo>
                    <a:pt x="318819" y="195322"/>
                  </a:lnTo>
                  <a:lnTo>
                    <a:pt x="353872" y="168022"/>
                  </a:lnTo>
                  <a:lnTo>
                    <a:pt x="390319" y="142524"/>
                  </a:lnTo>
                  <a:lnTo>
                    <a:pt x="428093" y="118895"/>
                  </a:lnTo>
                  <a:lnTo>
                    <a:pt x="467129" y="97201"/>
                  </a:lnTo>
                  <a:lnTo>
                    <a:pt x="507361" y="77509"/>
                  </a:lnTo>
                  <a:lnTo>
                    <a:pt x="548723" y="59885"/>
                  </a:lnTo>
                  <a:lnTo>
                    <a:pt x="591149" y="44396"/>
                  </a:lnTo>
                  <a:lnTo>
                    <a:pt x="634573" y="31107"/>
                  </a:lnTo>
                  <a:lnTo>
                    <a:pt x="678930" y="20085"/>
                  </a:lnTo>
                  <a:lnTo>
                    <a:pt x="724153" y="11397"/>
                  </a:lnTo>
                  <a:lnTo>
                    <a:pt x="770176" y="5109"/>
                  </a:lnTo>
                  <a:lnTo>
                    <a:pt x="816935" y="1288"/>
                  </a:lnTo>
                  <a:lnTo>
                    <a:pt x="864362" y="0"/>
                  </a:lnTo>
                  <a:lnTo>
                    <a:pt x="911788" y="1288"/>
                  </a:lnTo>
                  <a:lnTo>
                    <a:pt x="958547" y="5109"/>
                  </a:lnTo>
                  <a:lnTo>
                    <a:pt x="1004570" y="11397"/>
                  </a:lnTo>
                  <a:lnTo>
                    <a:pt x="1049793" y="20085"/>
                  </a:lnTo>
                  <a:lnTo>
                    <a:pt x="1094150" y="31107"/>
                  </a:lnTo>
                  <a:lnTo>
                    <a:pt x="1137574" y="44396"/>
                  </a:lnTo>
                  <a:lnTo>
                    <a:pt x="1180000" y="59885"/>
                  </a:lnTo>
                  <a:lnTo>
                    <a:pt x="1221362" y="77509"/>
                  </a:lnTo>
                  <a:lnTo>
                    <a:pt x="1261594" y="97201"/>
                  </a:lnTo>
                  <a:lnTo>
                    <a:pt x="1300630" y="118895"/>
                  </a:lnTo>
                  <a:lnTo>
                    <a:pt x="1338404" y="142524"/>
                  </a:lnTo>
                  <a:lnTo>
                    <a:pt x="1374851" y="168022"/>
                  </a:lnTo>
                  <a:lnTo>
                    <a:pt x="1409904" y="195322"/>
                  </a:lnTo>
                  <a:lnTo>
                    <a:pt x="1443497" y="224358"/>
                  </a:lnTo>
                  <a:lnTo>
                    <a:pt x="1475565" y="255063"/>
                  </a:lnTo>
                  <a:lnTo>
                    <a:pt x="1506042" y="287372"/>
                  </a:lnTo>
                  <a:lnTo>
                    <a:pt x="1534861" y="321217"/>
                  </a:lnTo>
                  <a:lnTo>
                    <a:pt x="1561957" y="356533"/>
                  </a:lnTo>
                  <a:lnTo>
                    <a:pt x="1587265" y="393253"/>
                  </a:lnTo>
                  <a:lnTo>
                    <a:pt x="1610717" y="431310"/>
                  </a:lnTo>
                  <a:lnTo>
                    <a:pt x="1632249" y="470639"/>
                  </a:lnTo>
                  <a:lnTo>
                    <a:pt x="1651793" y="511172"/>
                  </a:lnTo>
                  <a:lnTo>
                    <a:pt x="1669286" y="552843"/>
                  </a:lnTo>
                  <a:lnTo>
                    <a:pt x="1684660" y="595587"/>
                  </a:lnTo>
                  <a:lnTo>
                    <a:pt x="1697849" y="639336"/>
                  </a:lnTo>
                  <a:lnTo>
                    <a:pt x="1708788" y="684024"/>
                  </a:lnTo>
                  <a:lnTo>
                    <a:pt x="1717411" y="729584"/>
                  </a:lnTo>
                  <a:lnTo>
                    <a:pt x="1723652" y="775951"/>
                  </a:lnTo>
                  <a:lnTo>
                    <a:pt x="1727445" y="823058"/>
                  </a:lnTo>
                  <a:lnTo>
                    <a:pt x="1728724" y="870839"/>
                  </a:lnTo>
                  <a:lnTo>
                    <a:pt x="1727445" y="918607"/>
                  </a:lnTo>
                  <a:lnTo>
                    <a:pt x="1723652" y="965702"/>
                  </a:lnTo>
                  <a:lnTo>
                    <a:pt x="1717411" y="1012058"/>
                  </a:lnTo>
                  <a:lnTo>
                    <a:pt x="1708788" y="1057609"/>
                  </a:lnTo>
                  <a:lnTo>
                    <a:pt x="1697849" y="1102288"/>
                  </a:lnTo>
                  <a:lnTo>
                    <a:pt x="1684660" y="1146028"/>
                  </a:lnTo>
                  <a:lnTo>
                    <a:pt x="1669286" y="1188764"/>
                  </a:lnTo>
                  <a:lnTo>
                    <a:pt x="1651793" y="1230428"/>
                  </a:lnTo>
                  <a:lnTo>
                    <a:pt x="1632249" y="1270955"/>
                  </a:lnTo>
                  <a:lnTo>
                    <a:pt x="1610717" y="1310277"/>
                  </a:lnTo>
                  <a:lnTo>
                    <a:pt x="1587265" y="1348329"/>
                  </a:lnTo>
                  <a:lnTo>
                    <a:pt x="1561957" y="1385044"/>
                  </a:lnTo>
                  <a:lnTo>
                    <a:pt x="1534861" y="1420356"/>
                  </a:lnTo>
                  <a:lnTo>
                    <a:pt x="1506042" y="1454197"/>
                  </a:lnTo>
                  <a:lnTo>
                    <a:pt x="1475565" y="1486503"/>
                  </a:lnTo>
                  <a:lnTo>
                    <a:pt x="1443497" y="1517205"/>
                  </a:lnTo>
                  <a:lnTo>
                    <a:pt x="1409904" y="1546239"/>
                  </a:lnTo>
                  <a:lnTo>
                    <a:pt x="1374851" y="1573537"/>
                  </a:lnTo>
                  <a:lnTo>
                    <a:pt x="1338404" y="1599032"/>
                  </a:lnTo>
                  <a:lnTo>
                    <a:pt x="1300630" y="1622660"/>
                  </a:lnTo>
                  <a:lnTo>
                    <a:pt x="1261594" y="1644352"/>
                  </a:lnTo>
                  <a:lnTo>
                    <a:pt x="1221362" y="1664043"/>
                  </a:lnTo>
                  <a:lnTo>
                    <a:pt x="1180000" y="1681666"/>
                  </a:lnTo>
                  <a:lnTo>
                    <a:pt x="1137574" y="1697155"/>
                  </a:lnTo>
                  <a:lnTo>
                    <a:pt x="1094150" y="1710444"/>
                  </a:lnTo>
                  <a:lnTo>
                    <a:pt x="1049793" y="1721465"/>
                  </a:lnTo>
                  <a:lnTo>
                    <a:pt x="1004570" y="1730153"/>
                  </a:lnTo>
                  <a:lnTo>
                    <a:pt x="958547" y="1736441"/>
                  </a:lnTo>
                  <a:lnTo>
                    <a:pt x="911788" y="1740262"/>
                  </a:lnTo>
                  <a:lnTo>
                    <a:pt x="864362" y="1741551"/>
                  </a:lnTo>
                  <a:lnTo>
                    <a:pt x="816935" y="1740262"/>
                  </a:lnTo>
                  <a:lnTo>
                    <a:pt x="770176" y="1736441"/>
                  </a:lnTo>
                  <a:lnTo>
                    <a:pt x="724153" y="1730153"/>
                  </a:lnTo>
                  <a:lnTo>
                    <a:pt x="678930" y="1721465"/>
                  </a:lnTo>
                  <a:lnTo>
                    <a:pt x="634573" y="1710444"/>
                  </a:lnTo>
                  <a:lnTo>
                    <a:pt x="591149" y="1697155"/>
                  </a:lnTo>
                  <a:lnTo>
                    <a:pt x="548723" y="1681666"/>
                  </a:lnTo>
                  <a:lnTo>
                    <a:pt x="507361" y="1664043"/>
                  </a:lnTo>
                  <a:lnTo>
                    <a:pt x="467129" y="1644352"/>
                  </a:lnTo>
                  <a:lnTo>
                    <a:pt x="428093" y="1622660"/>
                  </a:lnTo>
                  <a:lnTo>
                    <a:pt x="390319" y="1599032"/>
                  </a:lnTo>
                  <a:lnTo>
                    <a:pt x="353872" y="1573537"/>
                  </a:lnTo>
                  <a:lnTo>
                    <a:pt x="318819" y="1546239"/>
                  </a:lnTo>
                  <a:lnTo>
                    <a:pt x="285226" y="1517205"/>
                  </a:lnTo>
                  <a:lnTo>
                    <a:pt x="253158" y="1486503"/>
                  </a:lnTo>
                  <a:lnTo>
                    <a:pt x="222681" y="1454197"/>
                  </a:lnTo>
                  <a:lnTo>
                    <a:pt x="193862" y="1420356"/>
                  </a:lnTo>
                  <a:lnTo>
                    <a:pt x="166766" y="1385044"/>
                  </a:lnTo>
                  <a:lnTo>
                    <a:pt x="141458" y="1348329"/>
                  </a:lnTo>
                  <a:lnTo>
                    <a:pt x="118006" y="1310277"/>
                  </a:lnTo>
                  <a:lnTo>
                    <a:pt x="96474" y="1270955"/>
                  </a:lnTo>
                  <a:lnTo>
                    <a:pt x="76930" y="1230428"/>
                  </a:lnTo>
                  <a:lnTo>
                    <a:pt x="59437" y="1188764"/>
                  </a:lnTo>
                  <a:lnTo>
                    <a:pt x="44063" y="1146028"/>
                  </a:lnTo>
                  <a:lnTo>
                    <a:pt x="30874" y="1102288"/>
                  </a:lnTo>
                  <a:lnTo>
                    <a:pt x="19935" y="1057609"/>
                  </a:lnTo>
                  <a:lnTo>
                    <a:pt x="11312" y="1012058"/>
                  </a:lnTo>
                  <a:lnTo>
                    <a:pt x="5071" y="965702"/>
                  </a:lnTo>
                  <a:lnTo>
                    <a:pt x="1278" y="918607"/>
                  </a:lnTo>
                  <a:lnTo>
                    <a:pt x="0" y="870839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499230" y="5412740"/>
            <a:ext cx="282765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latin typeface="Arial MT"/>
                <a:cs typeface="Arial MT"/>
              </a:rPr>
              <a:t>Two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altimeter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representations </a:t>
            </a:r>
            <a:r>
              <a:rPr sz="1600" spc="-5" dirty="0">
                <a:latin typeface="Arial MT"/>
                <a:cs typeface="Arial MT"/>
              </a:rPr>
              <a:t> easily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assumed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same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due 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change</a:t>
            </a:r>
            <a:r>
              <a:rPr sz="1600" spc="-5" dirty="0">
                <a:latin typeface="Arial MT"/>
                <a:cs typeface="Arial MT"/>
              </a:rPr>
              <a:t> blindness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97022" y="2123763"/>
            <a:ext cx="763270" cy="262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ts val="1160"/>
              </a:lnSpc>
            </a:pP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2200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</a:pP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364490">
              <a:lnSpc>
                <a:spcPts val="2065"/>
              </a:lnSpc>
            </a:pPr>
            <a:r>
              <a:rPr sz="2700" spc="60" baseline="-20061" dirty="0">
                <a:solidFill>
                  <a:srgbClr val="FFFFFF"/>
                </a:solidFill>
                <a:latin typeface="Arial MT"/>
                <a:cs typeface="Arial MT"/>
              </a:rPr>
              <a:t>18</a:t>
            </a:r>
            <a:r>
              <a:rPr sz="750" spc="10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750" spc="15" dirty="0">
                <a:solidFill>
                  <a:srgbClr val="FFFFFF"/>
                </a:solidFill>
                <a:latin typeface="Arial MT"/>
                <a:cs typeface="Arial MT"/>
              </a:rPr>
              <a:t>0</a:t>
            </a:r>
            <a:r>
              <a:rPr sz="75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sz="750">
              <a:latin typeface="Arial MT"/>
              <a:cs typeface="Arial MT"/>
            </a:endParaRPr>
          </a:p>
          <a:p>
            <a:pPr algn="r">
              <a:lnSpc>
                <a:spcPts val="805"/>
              </a:lnSpc>
            </a:pPr>
            <a:r>
              <a:rPr sz="750" spc="60" dirty="0">
                <a:solidFill>
                  <a:srgbClr val="FFFFFF"/>
                </a:solidFill>
                <a:latin typeface="Arial MT"/>
                <a:cs typeface="Arial MT"/>
              </a:rPr>
              <a:t>00</a:t>
            </a:r>
            <a:r>
              <a:rPr sz="75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sz="7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 MT"/>
              <a:cs typeface="Arial MT"/>
            </a:endParaRPr>
          </a:p>
          <a:p>
            <a:pPr marL="66040">
              <a:lnSpc>
                <a:spcPct val="100000"/>
              </a:lnSpc>
            </a:pP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1600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  <a:spcBef>
                <a:spcPts val="885"/>
              </a:spcBef>
            </a:pPr>
            <a:r>
              <a:rPr sz="1050" b="1" spc="-20" dirty="0">
                <a:solidFill>
                  <a:srgbClr val="FFFFFF"/>
                </a:solidFill>
                <a:latin typeface="Arial"/>
                <a:cs typeface="Arial"/>
              </a:rPr>
              <a:t>1400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r>
              <a:rPr sz="1150" spc="5" dirty="0">
                <a:solidFill>
                  <a:srgbClr val="FFFFFF"/>
                </a:solidFill>
                <a:latin typeface="Arial MT"/>
                <a:cs typeface="Arial MT"/>
              </a:rPr>
              <a:t>stop</a:t>
            </a:r>
            <a:endParaRPr sz="1150">
              <a:latin typeface="Arial MT"/>
              <a:cs typeface="Arial MT"/>
            </a:endParaRPr>
          </a:p>
          <a:p>
            <a:pPr marL="16510">
              <a:lnSpc>
                <a:spcPct val="100000"/>
              </a:lnSpc>
              <a:spcBef>
                <a:spcPts val="70"/>
              </a:spcBef>
            </a:pPr>
            <a:r>
              <a:rPr sz="750" spc="45" dirty="0">
                <a:solidFill>
                  <a:srgbClr val="FFFFFF"/>
                </a:solidFill>
                <a:latin typeface="Arial MT"/>
                <a:cs typeface="Arial MT"/>
              </a:rPr>
              <a:t>1200</a:t>
            </a:r>
            <a:endParaRPr sz="75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39724" y="1777758"/>
            <a:ext cx="1070610" cy="3297554"/>
            <a:chOff x="6939724" y="1777758"/>
            <a:chExt cx="1070610" cy="3297554"/>
          </a:xfrm>
        </p:grpSpPr>
        <p:sp>
          <p:nvSpPr>
            <p:cNvPr id="17" name="object 17"/>
            <p:cNvSpPr/>
            <p:nvPr/>
          </p:nvSpPr>
          <p:spPr>
            <a:xfrm>
              <a:off x="7048027" y="1794586"/>
              <a:ext cx="597535" cy="2814320"/>
            </a:xfrm>
            <a:custGeom>
              <a:avLst/>
              <a:gdLst/>
              <a:ahLst/>
              <a:cxnLst/>
              <a:rect l="l" t="t" r="r" b="b"/>
              <a:pathLst>
                <a:path w="597534" h="2814320">
                  <a:moveTo>
                    <a:pt x="0" y="2813905"/>
                  </a:moveTo>
                  <a:lnTo>
                    <a:pt x="597178" y="2813905"/>
                  </a:lnTo>
                  <a:lnTo>
                    <a:pt x="597178" y="0"/>
                  </a:lnTo>
                  <a:lnTo>
                    <a:pt x="0" y="0"/>
                  </a:lnTo>
                  <a:lnTo>
                    <a:pt x="0" y="2813905"/>
                  </a:lnTo>
                  <a:close/>
                </a:path>
              </a:pathLst>
            </a:custGeom>
            <a:solidFill>
              <a:srgbClr val="008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048027" y="1794586"/>
              <a:ext cx="597535" cy="3263900"/>
            </a:xfrm>
            <a:custGeom>
              <a:avLst/>
              <a:gdLst/>
              <a:ahLst/>
              <a:cxnLst/>
              <a:rect l="l" t="t" r="r" b="b"/>
              <a:pathLst>
                <a:path w="597534" h="3263900">
                  <a:moveTo>
                    <a:pt x="0" y="3263659"/>
                  </a:moveTo>
                  <a:lnTo>
                    <a:pt x="597178" y="3263659"/>
                  </a:lnTo>
                  <a:lnTo>
                    <a:pt x="597178" y="0"/>
                  </a:lnTo>
                  <a:lnTo>
                    <a:pt x="0" y="0"/>
                  </a:lnTo>
                  <a:lnTo>
                    <a:pt x="0" y="3263659"/>
                  </a:lnTo>
                  <a:close/>
                </a:path>
              </a:pathLst>
            </a:custGeom>
            <a:ln w="331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048017" y="4608499"/>
              <a:ext cx="597535" cy="450215"/>
            </a:xfrm>
            <a:custGeom>
              <a:avLst/>
              <a:gdLst/>
              <a:ahLst/>
              <a:cxnLst/>
              <a:rect l="l" t="t" r="r" b="b"/>
              <a:pathLst>
                <a:path w="597534" h="450214">
                  <a:moveTo>
                    <a:pt x="597179" y="0"/>
                  </a:moveTo>
                  <a:lnTo>
                    <a:pt x="0" y="0"/>
                  </a:lnTo>
                  <a:lnTo>
                    <a:pt x="0" y="16649"/>
                  </a:lnTo>
                  <a:lnTo>
                    <a:pt x="0" y="449757"/>
                  </a:lnTo>
                  <a:lnTo>
                    <a:pt x="597179" y="449757"/>
                  </a:lnTo>
                  <a:lnTo>
                    <a:pt x="597179" y="16649"/>
                  </a:lnTo>
                  <a:lnTo>
                    <a:pt x="597179" y="0"/>
                  </a:lnTo>
                  <a:close/>
                </a:path>
              </a:pathLst>
            </a:custGeom>
            <a:solidFill>
              <a:srgbClr val="99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48027" y="4608491"/>
              <a:ext cx="597535" cy="450215"/>
            </a:xfrm>
            <a:custGeom>
              <a:avLst/>
              <a:gdLst/>
              <a:ahLst/>
              <a:cxnLst/>
              <a:rect l="l" t="t" r="r" b="b"/>
              <a:pathLst>
                <a:path w="597534" h="450214">
                  <a:moveTo>
                    <a:pt x="0" y="449754"/>
                  </a:moveTo>
                  <a:lnTo>
                    <a:pt x="597178" y="449754"/>
                  </a:lnTo>
                  <a:lnTo>
                    <a:pt x="597178" y="0"/>
                  </a:lnTo>
                  <a:lnTo>
                    <a:pt x="0" y="0"/>
                  </a:lnTo>
                  <a:lnTo>
                    <a:pt x="0" y="449754"/>
                  </a:lnTo>
                  <a:close/>
                </a:path>
              </a:pathLst>
            </a:custGeom>
            <a:ln w="332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48296" y="4558511"/>
              <a:ext cx="182880" cy="66675"/>
            </a:xfrm>
            <a:custGeom>
              <a:avLst/>
              <a:gdLst/>
              <a:ahLst/>
              <a:cxnLst/>
              <a:rect l="l" t="t" r="r" b="b"/>
              <a:pathLst>
                <a:path w="182879" h="66675">
                  <a:moveTo>
                    <a:pt x="182504" y="0"/>
                  </a:moveTo>
                  <a:lnTo>
                    <a:pt x="0" y="0"/>
                  </a:lnTo>
                  <a:lnTo>
                    <a:pt x="0" y="66630"/>
                  </a:lnTo>
                  <a:lnTo>
                    <a:pt x="182504" y="66630"/>
                  </a:lnTo>
                  <a:lnTo>
                    <a:pt x="1825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296" y="4558516"/>
              <a:ext cx="182880" cy="66675"/>
            </a:xfrm>
            <a:custGeom>
              <a:avLst/>
              <a:gdLst/>
              <a:ahLst/>
              <a:cxnLst/>
              <a:rect l="l" t="t" r="r" b="b"/>
              <a:pathLst>
                <a:path w="182879" h="66675">
                  <a:moveTo>
                    <a:pt x="182504" y="0"/>
                  </a:moveTo>
                  <a:lnTo>
                    <a:pt x="0" y="0"/>
                  </a:lnTo>
                  <a:lnTo>
                    <a:pt x="0" y="66625"/>
                  </a:lnTo>
                  <a:lnTo>
                    <a:pt x="182504" y="66625"/>
                  </a:lnTo>
                </a:path>
              </a:pathLst>
            </a:custGeom>
            <a:ln w="166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064583" y="2227719"/>
              <a:ext cx="497840" cy="1898650"/>
            </a:xfrm>
            <a:custGeom>
              <a:avLst/>
              <a:gdLst/>
              <a:ahLst/>
              <a:cxnLst/>
              <a:rect l="l" t="t" r="r" b="b"/>
              <a:pathLst>
                <a:path w="497840" h="1898650">
                  <a:moveTo>
                    <a:pt x="165549" y="1898101"/>
                  </a:moveTo>
                  <a:lnTo>
                    <a:pt x="0" y="1898101"/>
                  </a:lnTo>
                </a:path>
                <a:path w="497840" h="1898650">
                  <a:moveTo>
                    <a:pt x="165549" y="1431686"/>
                  </a:moveTo>
                  <a:lnTo>
                    <a:pt x="0" y="1431686"/>
                  </a:lnTo>
                </a:path>
                <a:path w="497840" h="1898650">
                  <a:moveTo>
                    <a:pt x="165549" y="965653"/>
                  </a:moveTo>
                  <a:lnTo>
                    <a:pt x="0" y="965653"/>
                  </a:lnTo>
                </a:path>
                <a:path w="497840" h="1898650">
                  <a:moveTo>
                    <a:pt x="165549" y="482578"/>
                  </a:moveTo>
                  <a:lnTo>
                    <a:pt x="0" y="482578"/>
                  </a:lnTo>
                </a:path>
                <a:path w="497840" h="1898650">
                  <a:moveTo>
                    <a:pt x="165549" y="0"/>
                  </a:moveTo>
                  <a:lnTo>
                    <a:pt x="0" y="0"/>
                  </a:lnTo>
                </a:path>
                <a:path w="497840" h="1898650">
                  <a:moveTo>
                    <a:pt x="497447" y="549220"/>
                  </a:moveTo>
                  <a:lnTo>
                    <a:pt x="232166" y="549220"/>
                  </a:lnTo>
                </a:path>
                <a:path w="497840" h="1898650">
                  <a:moveTo>
                    <a:pt x="497447" y="382614"/>
                  </a:moveTo>
                  <a:lnTo>
                    <a:pt x="232166" y="382614"/>
                  </a:lnTo>
                </a:path>
              </a:pathLst>
            </a:custGeom>
            <a:ln w="331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247084" y="2910224"/>
              <a:ext cx="763270" cy="482600"/>
            </a:xfrm>
            <a:custGeom>
              <a:avLst/>
              <a:gdLst/>
              <a:ahLst/>
              <a:cxnLst/>
              <a:rect l="l" t="t" r="r" b="b"/>
              <a:pathLst>
                <a:path w="763270" h="482600">
                  <a:moveTo>
                    <a:pt x="762731" y="0"/>
                  </a:moveTo>
                  <a:lnTo>
                    <a:pt x="182108" y="0"/>
                  </a:lnTo>
                  <a:lnTo>
                    <a:pt x="182108" y="166606"/>
                  </a:lnTo>
                  <a:lnTo>
                    <a:pt x="0" y="249826"/>
                  </a:lnTo>
                  <a:lnTo>
                    <a:pt x="182108" y="333212"/>
                  </a:lnTo>
                  <a:lnTo>
                    <a:pt x="182108" y="482578"/>
                  </a:lnTo>
                  <a:lnTo>
                    <a:pt x="762731" y="482578"/>
                  </a:lnTo>
                  <a:lnTo>
                    <a:pt x="762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80194" y="2926802"/>
              <a:ext cx="696595" cy="449580"/>
            </a:xfrm>
            <a:custGeom>
              <a:avLst/>
              <a:gdLst/>
              <a:ahLst/>
              <a:cxnLst/>
              <a:rect l="l" t="t" r="r" b="b"/>
              <a:pathLst>
                <a:path w="696595" h="449579">
                  <a:moveTo>
                    <a:pt x="696510" y="0"/>
                  </a:moveTo>
                  <a:lnTo>
                    <a:pt x="165948" y="0"/>
                  </a:lnTo>
                  <a:lnTo>
                    <a:pt x="165948" y="166606"/>
                  </a:lnTo>
                  <a:lnTo>
                    <a:pt x="0" y="233248"/>
                  </a:lnTo>
                  <a:lnTo>
                    <a:pt x="165948" y="299891"/>
                  </a:lnTo>
                  <a:lnTo>
                    <a:pt x="165948" y="449422"/>
                  </a:lnTo>
                  <a:lnTo>
                    <a:pt x="696510" y="449422"/>
                  </a:lnTo>
                  <a:lnTo>
                    <a:pt x="6965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254" y="3043460"/>
              <a:ext cx="66217" cy="23280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114246" y="4358622"/>
              <a:ext cx="464820" cy="483234"/>
            </a:xfrm>
            <a:custGeom>
              <a:avLst/>
              <a:gdLst/>
              <a:ahLst/>
              <a:cxnLst/>
              <a:rect l="l" t="t" r="r" b="b"/>
              <a:pathLst>
                <a:path w="464820" h="483235">
                  <a:moveTo>
                    <a:pt x="331897" y="0"/>
                  </a:moveTo>
                  <a:lnTo>
                    <a:pt x="149393" y="0"/>
                  </a:lnTo>
                  <a:lnTo>
                    <a:pt x="0" y="149912"/>
                  </a:lnTo>
                  <a:lnTo>
                    <a:pt x="0" y="333146"/>
                  </a:lnTo>
                  <a:lnTo>
                    <a:pt x="149393" y="483075"/>
                  </a:lnTo>
                  <a:lnTo>
                    <a:pt x="331897" y="483075"/>
                  </a:lnTo>
                  <a:lnTo>
                    <a:pt x="464340" y="333146"/>
                  </a:lnTo>
                  <a:lnTo>
                    <a:pt x="464340" y="149912"/>
                  </a:lnTo>
                  <a:lnTo>
                    <a:pt x="3318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14246" y="4358622"/>
              <a:ext cx="464820" cy="483234"/>
            </a:xfrm>
            <a:custGeom>
              <a:avLst/>
              <a:gdLst/>
              <a:ahLst/>
              <a:cxnLst/>
              <a:rect l="l" t="t" r="r" b="b"/>
              <a:pathLst>
                <a:path w="464820" h="483235">
                  <a:moveTo>
                    <a:pt x="331897" y="483075"/>
                  </a:moveTo>
                  <a:lnTo>
                    <a:pt x="149393" y="483075"/>
                  </a:lnTo>
                  <a:lnTo>
                    <a:pt x="0" y="333146"/>
                  </a:lnTo>
                  <a:lnTo>
                    <a:pt x="0" y="149912"/>
                  </a:lnTo>
                  <a:lnTo>
                    <a:pt x="149393" y="0"/>
                  </a:lnTo>
                  <a:lnTo>
                    <a:pt x="331897" y="0"/>
                  </a:lnTo>
                  <a:lnTo>
                    <a:pt x="464340" y="149912"/>
                  </a:lnTo>
                  <a:lnTo>
                    <a:pt x="464340" y="333146"/>
                  </a:lnTo>
                  <a:lnTo>
                    <a:pt x="331897" y="483075"/>
                  </a:lnTo>
                </a:path>
              </a:pathLst>
            </a:custGeom>
            <a:ln w="331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30801" y="4375282"/>
              <a:ext cx="448309" cy="450215"/>
            </a:xfrm>
            <a:custGeom>
              <a:avLst/>
              <a:gdLst/>
              <a:ahLst/>
              <a:cxnLst/>
              <a:rect l="l" t="t" r="r" b="b"/>
              <a:pathLst>
                <a:path w="448309" h="450214">
                  <a:moveTo>
                    <a:pt x="298391" y="0"/>
                  </a:moveTo>
                  <a:lnTo>
                    <a:pt x="149393" y="0"/>
                  </a:lnTo>
                  <a:lnTo>
                    <a:pt x="0" y="149912"/>
                  </a:lnTo>
                  <a:lnTo>
                    <a:pt x="0" y="166573"/>
                  </a:lnTo>
                  <a:lnTo>
                    <a:pt x="0" y="316485"/>
                  </a:lnTo>
                  <a:lnTo>
                    <a:pt x="149393" y="449754"/>
                  </a:lnTo>
                  <a:lnTo>
                    <a:pt x="298391" y="449754"/>
                  </a:lnTo>
                  <a:lnTo>
                    <a:pt x="447785" y="316485"/>
                  </a:lnTo>
                  <a:lnTo>
                    <a:pt x="447785" y="149912"/>
                  </a:lnTo>
                  <a:lnTo>
                    <a:pt x="2983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604507" y="5446267"/>
            <a:ext cx="2080260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more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u</a:t>
            </a:r>
            <a:r>
              <a:rPr sz="1600" spc="-5" dirty="0">
                <a:latin typeface="Arial MT"/>
                <a:cs typeface="Arial MT"/>
              </a:rPr>
              <a:t>s</a:t>
            </a:r>
            <a:r>
              <a:rPr sz="1600" spc="-10" dirty="0">
                <a:latin typeface="Arial MT"/>
                <a:cs typeface="Arial MT"/>
              </a:rPr>
              <a:t>ab</a:t>
            </a:r>
            <a:r>
              <a:rPr sz="1600" spc="-5" dirty="0">
                <a:latin typeface="Arial MT"/>
                <a:cs typeface="Arial MT"/>
              </a:rPr>
              <a:t>le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</a:t>
            </a:r>
            <a:r>
              <a:rPr sz="1600" spc="-10" dirty="0">
                <a:latin typeface="Arial MT"/>
                <a:cs typeface="Arial MT"/>
              </a:rPr>
              <a:t>o</a:t>
            </a:r>
            <a:r>
              <a:rPr sz="1600" spc="-5" dirty="0">
                <a:latin typeface="Arial MT"/>
                <a:cs typeface="Arial MT"/>
              </a:rPr>
              <a:t>l</a:t>
            </a:r>
            <a:r>
              <a:rPr sz="1600" spc="-10" dirty="0">
                <a:latin typeface="Arial MT"/>
                <a:cs typeface="Arial MT"/>
              </a:rPr>
              <a:t>ut</a:t>
            </a:r>
            <a:r>
              <a:rPr sz="1600" spc="-5" dirty="0">
                <a:latin typeface="Arial MT"/>
                <a:cs typeface="Arial MT"/>
              </a:rPr>
              <a:t>i</a:t>
            </a:r>
            <a:r>
              <a:rPr sz="1600" spc="-10" dirty="0">
                <a:latin typeface="Arial MT"/>
                <a:cs typeface="Arial MT"/>
              </a:rPr>
              <a:t>on 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altimeter</a:t>
            </a:r>
            <a:r>
              <a:rPr sz="1600" spc="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display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8906" y="3213100"/>
            <a:ext cx="2253234" cy="226529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52336" y="1642110"/>
            <a:ext cx="2784093" cy="3777615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16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289453" cy="37639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59628" y="1914905"/>
            <a:ext cx="300672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 </a:t>
            </a:r>
            <a:r>
              <a:rPr sz="1800" spc="-10" dirty="0">
                <a:latin typeface="Arial MT"/>
                <a:cs typeface="Arial MT"/>
              </a:rPr>
              <a:t>blindness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17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59628" y="646303"/>
            <a:ext cx="28067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Some more</a:t>
            </a:r>
            <a:r>
              <a:rPr sz="2200" spc="10" dirty="0"/>
              <a:t> </a:t>
            </a:r>
            <a:r>
              <a:rPr sz="2200" spc="-10" dirty="0"/>
              <a:t>examples </a:t>
            </a:r>
            <a:r>
              <a:rPr sz="2200" spc="-600" dirty="0"/>
              <a:t> </a:t>
            </a:r>
            <a:r>
              <a:rPr sz="2200" spc="-5" dirty="0"/>
              <a:t>on</a:t>
            </a:r>
            <a:r>
              <a:rPr sz="2200" spc="-30" dirty="0"/>
              <a:t> </a:t>
            </a:r>
            <a:r>
              <a:rPr sz="2200" spc="-10" dirty="0"/>
              <a:t>how</a:t>
            </a:r>
            <a:r>
              <a:rPr sz="2200" spc="-15" dirty="0"/>
              <a:t> </a:t>
            </a:r>
            <a:r>
              <a:rPr sz="2200" spc="-5" dirty="0"/>
              <a:t>humans</a:t>
            </a:r>
            <a:r>
              <a:rPr sz="2200" spc="-10" dirty="0"/>
              <a:t> </a:t>
            </a:r>
            <a:r>
              <a:rPr sz="2200" spc="-5" dirty="0"/>
              <a:t>see…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6448" y="3111541"/>
            <a:ext cx="5288415" cy="37363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659628" y="677926"/>
            <a:ext cx="300672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 </a:t>
            </a:r>
            <a:r>
              <a:rPr sz="1800" spc="-10" dirty="0">
                <a:latin typeface="Arial MT"/>
                <a:cs typeface="Arial MT"/>
              </a:rPr>
              <a:t>blindness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3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18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59628" y="1927986"/>
            <a:ext cx="2230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missing</a:t>
            </a:r>
            <a:r>
              <a:rPr sz="1800" spc="-15" dirty="0">
                <a:latin typeface="Arial MT"/>
                <a:cs typeface="Arial MT"/>
              </a:rPr>
              <a:t> now?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431" y="2533650"/>
            <a:ext cx="453199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Inattentional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blindness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3"/>
              </a:rPr>
              <a:t>https://www.youtube.com/watch?v=IGQmdoK_ZfY</a:t>
            </a:r>
            <a:endParaRPr sz="1600"/>
          </a:p>
        </p:txBody>
      </p:sp>
      <p:sp>
        <p:nvSpPr>
          <p:cNvPr id="3" name="object 3"/>
          <p:cNvSpPr txBox="1"/>
          <p:nvPr/>
        </p:nvSpPr>
        <p:spPr>
          <a:xfrm>
            <a:off x="427431" y="3326384"/>
            <a:ext cx="608203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Change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blindness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http://www.youtube.com/watch?v=vBPG_OBgTWg&amp;feature=related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99990" y="15875"/>
            <a:ext cx="4636008" cy="262826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23308" y="4002735"/>
            <a:ext cx="4499991" cy="285526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19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627126"/>
            <a:ext cx="43948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Representing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univariate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254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(cont.)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2098675"/>
            <a:ext cx="3731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Well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established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 </a:t>
            </a:r>
            <a:r>
              <a:rPr sz="1800" spc="-10" dirty="0">
                <a:latin typeface="Arial MT"/>
                <a:cs typeface="Arial MT"/>
              </a:rPr>
              <a:t>exist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1440002"/>
            <a:ext cx="7817484" cy="748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more common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situation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consists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set</a:t>
            </a:r>
            <a:r>
              <a:rPr sz="1800" spc="10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66"/>
                </a:solidFill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  <a:p>
            <a:pPr marL="4477385">
              <a:lnSpc>
                <a:spcPct val="100000"/>
              </a:lnSpc>
              <a:spcBef>
                <a:spcPts val="1610"/>
              </a:spcBef>
              <a:tabLst>
                <a:tab pos="6546215" algn="l"/>
              </a:tabLst>
            </a:pPr>
            <a:r>
              <a:rPr sz="1600" spc="-5" dirty="0">
                <a:latin typeface="Arial MT"/>
                <a:cs typeface="Arial MT"/>
              </a:rPr>
              <a:t>Dot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plot	</a:t>
            </a:r>
            <a:r>
              <a:rPr sz="1600" spc="-20" dirty="0">
                <a:latin typeface="Arial MT"/>
                <a:cs typeface="Arial MT"/>
              </a:rPr>
              <a:t>Tukey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boxplot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2756991"/>
            <a:ext cx="3490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But </a:t>
            </a:r>
            <a:r>
              <a:rPr sz="1800" spc="-10" dirty="0">
                <a:latin typeface="Arial MT"/>
                <a:cs typeface="Arial MT"/>
              </a:rPr>
              <a:t>new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invented!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1057" y="3744848"/>
            <a:ext cx="974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057" y="4403293"/>
            <a:ext cx="27184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Price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cars: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565" y="4677917"/>
            <a:ext cx="2322830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52400" indent="-140335">
              <a:lnSpc>
                <a:spcPct val="100000"/>
              </a:lnSpc>
              <a:spcBef>
                <a:spcPts val="530"/>
              </a:spcBef>
              <a:buChar char="-"/>
              <a:tabLst>
                <a:tab pos="153035" algn="l"/>
              </a:tabLst>
            </a:pPr>
            <a:r>
              <a:rPr sz="1800" spc="-5" dirty="0">
                <a:latin typeface="Arial MT"/>
                <a:cs typeface="Arial MT"/>
              </a:rPr>
              <a:t>dots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linear</a:t>
            </a:r>
            <a:r>
              <a:rPr sz="1800" spc="-5" dirty="0">
                <a:latin typeface="Arial MT"/>
                <a:cs typeface="Arial MT"/>
              </a:rPr>
              <a:t> scale</a:t>
            </a:r>
            <a:endParaRPr sz="1800">
              <a:latin typeface="Arial MT"/>
              <a:cs typeface="Arial MT"/>
            </a:endParaRPr>
          </a:p>
          <a:p>
            <a:pPr marL="152400" indent="-140335">
              <a:lnSpc>
                <a:spcPct val="100000"/>
              </a:lnSpc>
              <a:spcBef>
                <a:spcPts val="430"/>
              </a:spcBef>
              <a:buChar char="-"/>
              <a:tabLst>
                <a:tab pos="153035" algn="l"/>
              </a:tabLst>
            </a:pPr>
            <a:r>
              <a:rPr sz="1800" spc="-5" dirty="0">
                <a:latin typeface="Arial MT"/>
                <a:cs typeface="Arial MT"/>
              </a:rPr>
              <a:t>box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plot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1057" y="5336308"/>
            <a:ext cx="3388360" cy="6845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-5" dirty="0">
                <a:latin typeface="Arial MT"/>
                <a:cs typeface="Arial MT"/>
              </a:rPr>
              <a:t>(that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answer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 </a:t>
            </a:r>
            <a:r>
              <a:rPr sz="1800" spc="-10" dirty="0">
                <a:latin typeface="Arial MT"/>
                <a:cs typeface="Arial MT"/>
              </a:rPr>
              <a:t>questions: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10" dirty="0">
                <a:latin typeface="Arial MT"/>
                <a:cs typeface="Arial MT"/>
              </a:rPr>
              <a:t>median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outliers,...)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83449" y="2301125"/>
            <a:ext cx="129539" cy="4091940"/>
          </a:xfrm>
          <a:custGeom>
            <a:avLst/>
            <a:gdLst/>
            <a:ahLst/>
            <a:cxnLst/>
            <a:rect l="l" t="t" r="r" b="b"/>
            <a:pathLst>
              <a:path w="129540" h="4091940">
                <a:moveTo>
                  <a:pt x="119100" y="4071480"/>
                </a:moveTo>
                <a:lnTo>
                  <a:pt x="0" y="4071480"/>
                </a:lnTo>
                <a:lnTo>
                  <a:pt x="0" y="4091355"/>
                </a:lnTo>
                <a:lnTo>
                  <a:pt x="119100" y="4091355"/>
                </a:lnTo>
                <a:lnTo>
                  <a:pt x="119100" y="4071480"/>
                </a:lnTo>
                <a:close/>
              </a:path>
              <a:path w="129540" h="4091940">
                <a:moveTo>
                  <a:pt x="128943" y="0"/>
                </a:moveTo>
                <a:lnTo>
                  <a:pt x="109245" y="0"/>
                </a:lnTo>
                <a:lnTo>
                  <a:pt x="109245" y="9461"/>
                </a:lnTo>
                <a:lnTo>
                  <a:pt x="0" y="9461"/>
                </a:lnTo>
                <a:lnTo>
                  <a:pt x="0" y="29337"/>
                </a:lnTo>
                <a:lnTo>
                  <a:pt x="109245" y="29337"/>
                </a:lnTo>
                <a:lnTo>
                  <a:pt x="109245" y="683539"/>
                </a:lnTo>
                <a:lnTo>
                  <a:pt x="0" y="683539"/>
                </a:lnTo>
                <a:lnTo>
                  <a:pt x="0" y="703414"/>
                </a:lnTo>
                <a:lnTo>
                  <a:pt x="109245" y="703414"/>
                </a:lnTo>
                <a:lnTo>
                  <a:pt x="109245" y="1356829"/>
                </a:lnTo>
                <a:lnTo>
                  <a:pt x="0" y="1356829"/>
                </a:lnTo>
                <a:lnTo>
                  <a:pt x="0" y="1376718"/>
                </a:lnTo>
                <a:lnTo>
                  <a:pt x="109245" y="1376718"/>
                </a:lnTo>
                <a:lnTo>
                  <a:pt x="109245" y="2030730"/>
                </a:lnTo>
                <a:lnTo>
                  <a:pt x="0" y="2030730"/>
                </a:lnTo>
                <a:lnTo>
                  <a:pt x="0" y="2050605"/>
                </a:lnTo>
                <a:lnTo>
                  <a:pt x="109245" y="2050605"/>
                </a:lnTo>
                <a:lnTo>
                  <a:pt x="109245" y="3397567"/>
                </a:lnTo>
                <a:lnTo>
                  <a:pt x="0" y="3397567"/>
                </a:lnTo>
                <a:lnTo>
                  <a:pt x="0" y="3417443"/>
                </a:lnTo>
                <a:lnTo>
                  <a:pt x="109245" y="3417443"/>
                </a:lnTo>
                <a:lnTo>
                  <a:pt x="109245" y="4061523"/>
                </a:lnTo>
                <a:lnTo>
                  <a:pt x="128943" y="4061523"/>
                </a:lnTo>
                <a:lnTo>
                  <a:pt x="1289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11945" y="2208964"/>
            <a:ext cx="1854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" dirty="0">
                <a:latin typeface="Arial MT"/>
                <a:cs typeface="Arial MT"/>
              </a:rPr>
              <a:t>60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11945" y="2882456"/>
            <a:ext cx="1854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" dirty="0">
                <a:latin typeface="Arial MT"/>
                <a:cs typeface="Arial MT"/>
              </a:rPr>
              <a:t>50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55412" y="3080821"/>
            <a:ext cx="741680" cy="66738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52069" marR="425450" indent="-40005">
              <a:lnSpc>
                <a:spcPts val="1090"/>
              </a:lnSpc>
              <a:spcBef>
                <a:spcPts val="320"/>
              </a:spcBef>
            </a:pPr>
            <a:r>
              <a:rPr sz="1100" spc="-110" dirty="0">
                <a:latin typeface="Arial MT"/>
                <a:cs typeface="Arial MT"/>
              </a:rPr>
              <a:t>P</a:t>
            </a:r>
            <a:r>
              <a:rPr sz="1100" spc="-60" dirty="0">
                <a:latin typeface="Arial MT"/>
                <a:cs typeface="Arial MT"/>
              </a:rPr>
              <a:t>r</a:t>
            </a:r>
            <a:r>
              <a:rPr sz="1100" spc="-95" dirty="0">
                <a:latin typeface="Arial MT"/>
                <a:cs typeface="Arial MT"/>
              </a:rPr>
              <a:t>i</a:t>
            </a:r>
            <a:r>
              <a:rPr sz="1100" spc="75" dirty="0">
                <a:latin typeface="Arial MT"/>
                <a:cs typeface="Arial MT"/>
              </a:rPr>
              <a:t>c</a:t>
            </a:r>
            <a:r>
              <a:rPr sz="1100" spc="-10" dirty="0">
                <a:latin typeface="Arial MT"/>
                <a:cs typeface="Arial MT"/>
              </a:rPr>
              <a:t>e  </a:t>
            </a:r>
            <a:r>
              <a:rPr sz="1100" spc="-60" dirty="0">
                <a:latin typeface="Arial MT"/>
                <a:cs typeface="Arial MT"/>
              </a:rPr>
              <a:t>(</a:t>
            </a:r>
            <a:r>
              <a:rPr sz="1100" spc="5" dirty="0">
                <a:latin typeface="Arial MT"/>
                <a:cs typeface="Arial MT"/>
              </a:rPr>
              <a:t>£</a:t>
            </a:r>
            <a:r>
              <a:rPr sz="1100" spc="-110" dirty="0">
                <a:latin typeface="Arial MT"/>
                <a:cs typeface="Arial MT"/>
              </a:rPr>
              <a:t>K</a:t>
            </a:r>
            <a:r>
              <a:rPr sz="1100" spc="-10" dirty="0">
                <a:latin typeface="Arial MT"/>
                <a:cs typeface="Arial MT"/>
              </a:rPr>
              <a:t>)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100" spc="10" dirty="0">
                <a:latin typeface="Arial MT"/>
                <a:cs typeface="Arial MT"/>
              </a:rPr>
              <a:t>40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1945" y="4229835"/>
            <a:ext cx="1854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" dirty="0">
                <a:latin typeface="Arial MT"/>
                <a:cs typeface="Arial MT"/>
              </a:rPr>
              <a:t>30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11945" y="4903742"/>
            <a:ext cx="4362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 MT"/>
                <a:cs typeface="Arial MT"/>
              </a:rPr>
              <a:t>20  </a:t>
            </a:r>
            <a:r>
              <a:rPr sz="1100" spc="-110" dirty="0">
                <a:latin typeface="Arial MT"/>
                <a:cs typeface="Arial MT"/>
              </a:rPr>
              <a:t> </a:t>
            </a:r>
            <a:r>
              <a:rPr sz="1100" u="heavy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100" u="heavy" spc="-2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11945" y="5597070"/>
            <a:ext cx="1854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" dirty="0">
                <a:latin typeface="Arial MT"/>
                <a:cs typeface="Arial MT"/>
              </a:rPr>
              <a:t>10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220912" y="3598762"/>
            <a:ext cx="317500" cy="1793239"/>
            <a:chOff x="8220912" y="3598762"/>
            <a:chExt cx="317500" cy="1793239"/>
          </a:xfrm>
        </p:grpSpPr>
        <p:sp>
          <p:nvSpPr>
            <p:cNvPr id="18" name="object 18"/>
            <p:cNvSpPr/>
            <p:nvPr/>
          </p:nvSpPr>
          <p:spPr>
            <a:xfrm>
              <a:off x="8240608" y="3866377"/>
              <a:ext cx="278130" cy="1327150"/>
            </a:xfrm>
            <a:custGeom>
              <a:avLst/>
              <a:gdLst/>
              <a:ahLst/>
              <a:cxnLst/>
              <a:rect l="l" t="t" r="r" b="b"/>
              <a:pathLst>
                <a:path w="278129" h="1327150">
                  <a:moveTo>
                    <a:pt x="0" y="1326968"/>
                  </a:moveTo>
                  <a:lnTo>
                    <a:pt x="278031" y="1326968"/>
                  </a:lnTo>
                  <a:lnTo>
                    <a:pt x="278031" y="0"/>
                  </a:lnTo>
                  <a:lnTo>
                    <a:pt x="0" y="0"/>
                  </a:lnTo>
                  <a:lnTo>
                    <a:pt x="0" y="1326968"/>
                  </a:lnTo>
                  <a:close/>
                </a:path>
              </a:pathLst>
            </a:custGeom>
            <a:ln w="39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40598" y="3598773"/>
              <a:ext cx="297815" cy="1743710"/>
            </a:xfrm>
            <a:custGeom>
              <a:avLst/>
              <a:gdLst/>
              <a:ahLst/>
              <a:cxnLst/>
              <a:rect l="l" t="t" r="r" b="b"/>
              <a:pathLst>
                <a:path w="297815" h="1743710">
                  <a:moveTo>
                    <a:pt x="297700" y="1723415"/>
                  </a:moveTo>
                  <a:lnTo>
                    <a:pt x="168783" y="1723415"/>
                  </a:lnTo>
                  <a:lnTo>
                    <a:pt x="168783" y="1614474"/>
                  </a:lnTo>
                  <a:lnTo>
                    <a:pt x="149098" y="1614474"/>
                  </a:lnTo>
                  <a:lnTo>
                    <a:pt x="149098" y="1723415"/>
                  </a:lnTo>
                  <a:lnTo>
                    <a:pt x="0" y="1723415"/>
                  </a:lnTo>
                  <a:lnTo>
                    <a:pt x="0" y="1743290"/>
                  </a:lnTo>
                  <a:lnTo>
                    <a:pt x="297700" y="1743290"/>
                  </a:lnTo>
                  <a:lnTo>
                    <a:pt x="297700" y="1723415"/>
                  </a:lnTo>
                  <a:close/>
                </a:path>
                <a:path w="297815" h="1743710">
                  <a:moveTo>
                    <a:pt x="297700" y="0"/>
                  </a:moveTo>
                  <a:lnTo>
                    <a:pt x="0" y="0"/>
                  </a:lnTo>
                  <a:lnTo>
                    <a:pt x="0" y="19875"/>
                  </a:lnTo>
                  <a:lnTo>
                    <a:pt x="128917" y="19875"/>
                  </a:lnTo>
                  <a:lnTo>
                    <a:pt x="128917" y="267690"/>
                  </a:lnTo>
                  <a:lnTo>
                    <a:pt x="148602" y="267690"/>
                  </a:lnTo>
                  <a:lnTo>
                    <a:pt x="148602" y="19875"/>
                  </a:lnTo>
                  <a:lnTo>
                    <a:pt x="297700" y="19875"/>
                  </a:lnTo>
                  <a:lnTo>
                    <a:pt x="297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79369" y="535201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20178" y="0"/>
                  </a:moveTo>
                  <a:lnTo>
                    <a:pt x="0" y="0"/>
                  </a:lnTo>
                  <a:lnTo>
                    <a:pt x="0" y="19876"/>
                  </a:lnTo>
                  <a:lnTo>
                    <a:pt x="11665" y="19565"/>
                  </a:lnTo>
                  <a:lnTo>
                    <a:pt x="17656" y="17391"/>
                  </a:lnTo>
                  <a:lnTo>
                    <a:pt x="19863" y="11490"/>
                  </a:lnTo>
                  <a:lnTo>
                    <a:pt x="201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79369" y="535201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0" y="19876"/>
                  </a:lnTo>
                  <a:lnTo>
                    <a:pt x="11665" y="19565"/>
                  </a:lnTo>
                  <a:lnTo>
                    <a:pt x="17656" y="17391"/>
                  </a:lnTo>
                  <a:lnTo>
                    <a:pt x="19863" y="11490"/>
                  </a:lnTo>
                  <a:lnTo>
                    <a:pt x="20178" y="0"/>
                  </a:lnTo>
                  <a:lnTo>
                    <a:pt x="0" y="0"/>
                  </a:lnTo>
                </a:path>
              </a:pathLst>
            </a:custGeom>
            <a:ln w="39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40608" y="4450803"/>
              <a:ext cx="297815" cy="20320"/>
            </a:xfrm>
            <a:custGeom>
              <a:avLst/>
              <a:gdLst/>
              <a:ahLst/>
              <a:cxnLst/>
              <a:rect l="l" t="t" r="r" b="b"/>
              <a:pathLst>
                <a:path w="297815" h="20320">
                  <a:moveTo>
                    <a:pt x="297700" y="0"/>
                  </a:moveTo>
                  <a:lnTo>
                    <a:pt x="0" y="0"/>
                  </a:lnTo>
                  <a:lnTo>
                    <a:pt x="0" y="19876"/>
                  </a:lnTo>
                  <a:lnTo>
                    <a:pt x="297700" y="19876"/>
                  </a:lnTo>
                  <a:lnTo>
                    <a:pt x="297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8339899" y="2855839"/>
            <a:ext cx="59690" cy="118745"/>
            <a:chOff x="8339899" y="2855839"/>
            <a:chExt cx="59690" cy="118745"/>
          </a:xfrm>
        </p:grpSpPr>
        <p:sp>
          <p:nvSpPr>
            <p:cNvPr id="24" name="object 24"/>
            <p:cNvSpPr/>
            <p:nvPr/>
          </p:nvSpPr>
          <p:spPr>
            <a:xfrm>
              <a:off x="8359680" y="2875620"/>
              <a:ext cx="19685" cy="20320"/>
            </a:xfrm>
            <a:custGeom>
              <a:avLst/>
              <a:gdLst/>
              <a:ahLst/>
              <a:cxnLst/>
              <a:rect l="l" t="t" r="r" b="b"/>
              <a:pathLst>
                <a:path w="19684" h="20319">
                  <a:moveTo>
                    <a:pt x="19688" y="0"/>
                  </a:moveTo>
                  <a:lnTo>
                    <a:pt x="0" y="0"/>
                  </a:lnTo>
                  <a:lnTo>
                    <a:pt x="0" y="19994"/>
                  </a:lnTo>
                  <a:lnTo>
                    <a:pt x="11382" y="19682"/>
                  </a:lnTo>
                  <a:lnTo>
                    <a:pt x="17227" y="17495"/>
                  </a:lnTo>
                  <a:lnTo>
                    <a:pt x="19380" y="11559"/>
                  </a:lnTo>
                  <a:lnTo>
                    <a:pt x="196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59680" y="2875620"/>
              <a:ext cx="19685" cy="20320"/>
            </a:xfrm>
            <a:custGeom>
              <a:avLst/>
              <a:gdLst/>
              <a:ahLst/>
              <a:cxnLst/>
              <a:rect l="l" t="t" r="r" b="b"/>
              <a:pathLst>
                <a:path w="19684" h="20319">
                  <a:moveTo>
                    <a:pt x="0" y="0"/>
                  </a:moveTo>
                  <a:lnTo>
                    <a:pt x="0" y="19994"/>
                  </a:lnTo>
                  <a:lnTo>
                    <a:pt x="11382" y="19682"/>
                  </a:lnTo>
                  <a:lnTo>
                    <a:pt x="17227" y="17495"/>
                  </a:lnTo>
                  <a:lnTo>
                    <a:pt x="19380" y="11559"/>
                  </a:lnTo>
                  <a:lnTo>
                    <a:pt x="19688" y="0"/>
                  </a:lnTo>
                  <a:lnTo>
                    <a:pt x="0" y="0"/>
                  </a:lnTo>
                </a:path>
              </a:pathLst>
            </a:custGeom>
            <a:ln w="39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59680" y="2915016"/>
              <a:ext cx="19685" cy="40005"/>
            </a:xfrm>
            <a:custGeom>
              <a:avLst/>
              <a:gdLst/>
              <a:ahLst/>
              <a:cxnLst/>
              <a:rect l="l" t="t" r="r" b="b"/>
              <a:pathLst>
                <a:path w="19684" h="40005">
                  <a:moveTo>
                    <a:pt x="0" y="0"/>
                  </a:moveTo>
                  <a:lnTo>
                    <a:pt x="0" y="39791"/>
                  </a:lnTo>
                  <a:lnTo>
                    <a:pt x="11382" y="39479"/>
                  </a:lnTo>
                  <a:lnTo>
                    <a:pt x="17227" y="37292"/>
                  </a:lnTo>
                  <a:lnTo>
                    <a:pt x="19380" y="31356"/>
                  </a:lnTo>
                  <a:lnTo>
                    <a:pt x="19688" y="19796"/>
                  </a:lnTo>
                  <a:lnTo>
                    <a:pt x="19380" y="8351"/>
                  </a:lnTo>
                  <a:lnTo>
                    <a:pt x="17227" y="2474"/>
                  </a:lnTo>
                  <a:lnTo>
                    <a:pt x="11382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59680" y="2915016"/>
              <a:ext cx="19685" cy="40005"/>
            </a:xfrm>
            <a:custGeom>
              <a:avLst/>
              <a:gdLst/>
              <a:ahLst/>
              <a:cxnLst/>
              <a:rect l="l" t="t" r="r" b="b"/>
              <a:pathLst>
                <a:path w="19684" h="40005">
                  <a:moveTo>
                    <a:pt x="0" y="19796"/>
                  </a:moveTo>
                  <a:lnTo>
                    <a:pt x="0" y="39791"/>
                  </a:lnTo>
                  <a:lnTo>
                    <a:pt x="11382" y="39479"/>
                  </a:lnTo>
                  <a:lnTo>
                    <a:pt x="17227" y="37292"/>
                  </a:lnTo>
                  <a:lnTo>
                    <a:pt x="19380" y="31356"/>
                  </a:lnTo>
                  <a:lnTo>
                    <a:pt x="19688" y="19796"/>
                  </a:lnTo>
                  <a:lnTo>
                    <a:pt x="19380" y="8351"/>
                  </a:lnTo>
                  <a:lnTo>
                    <a:pt x="17227" y="2474"/>
                  </a:lnTo>
                  <a:lnTo>
                    <a:pt x="11382" y="309"/>
                  </a:lnTo>
                  <a:lnTo>
                    <a:pt x="0" y="0"/>
                  </a:lnTo>
                  <a:lnTo>
                    <a:pt x="0" y="19796"/>
                  </a:lnTo>
                </a:path>
              </a:pathLst>
            </a:custGeom>
            <a:ln w="394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8359585" y="5530184"/>
            <a:ext cx="60325" cy="59690"/>
            <a:chOff x="8359585" y="5530184"/>
            <a:chExt cx="60325" cy="59690"/>
          </a:xfrm>
        </p:grpSpPr>
        <p:sp>
          <p:nvSpPr>
            <p:cNvPr id="29" name="object 29"/>
            <p:cNvSpPr/>
            <p:nvPr/>
          </p:nvSpPr>
          <p:spPr>
            <a:xfrm>
              <a:off x="8379369" y="554996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20178" y="0"/>
                  </a:moveTo>
                  <a:lnTo>
                    <a:pt x="0" y="0"/>
                  </a:lnTo>
                  <a:lnTo>
                    <a:pt x="0" y="19895"/>
                  </a:lnTo>
                  <a:lnTo>
                    <a:pt x="11665" y="19585"/>
                  </a:lnTo>
                  <a:lnTo>
                    <a:pt x="17656" y="17408"/>
                  </a:lnTo>
                  <a:lnTo>
                    <a:pt x="19863" y="11502"/>
                  </a:lnTo>
                  <a:lnTo>
                    <a:pt x="201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79369" y="5549968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0" y="19895"/>
                  </a:lnTo>
                  <a:lnTo>
                    <a:pt x="11665" y="19585"/>
                  </a:lnTo>
                  <a:lnTo>
                    <a:pt x="17656" y="17408"/>
                  </a:lnTo>
                  <a:lnTo>
                    <a:pt x="19863" y="11502"/>
                  </a:lnTo>
                  <a:lnTo>
                    <a:pt x="20178" y="0"/>
                  </a:lnTo>
                  <a:lnTo>
                    <a:pt x="0" y="0"/>
                  </a:lnTo>
                </a:path>
              </a:pathLst>
            </a:custGeom>
            <a:ln w="395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59401" y="2250121"/>
            <a:ext cx="1438860" cy="416903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834339" y="6286601"/>
            <a:ext cx="1414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9150" y="3730625"/>
            <a:ext cx="1876425" cy="438150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352035" y="6440525"/>
            <a:ext cx="4312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https://www.data-to-viz.com/caveat/boxplot.html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872439"/>
            <a:ext cx="35159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much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aggregated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742" y="1531111"/>
            <a:ext cx="3719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precise detail 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often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 </a:t>
            </a:r>
            <a:r>
              <a:rPr sz="1800" spc="-10" dirty="0">
                <a:latin typeface="Arial MT"/>
                <a:cs typeface="Arial MT"/>
              </a:rPr>
              <a:t>needed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742" y="2189479"/>
            <a:ext cx="3706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We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derived</a:t>
            </a:r>
            <a:r>
              <a:rPr sz="1800" spc="-10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742" y="2793238"/>
            <a:ext cx="448119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54965">
              <a:lnSpc>
                <a:spcPct val="12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histogram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well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known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derived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742" y="3835730"/>
            <a:ext cx="6489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Tipping </a:t>
            </a:r>
            <a:r>
              <a:rPr sz="1800" spc="-10" dirty="0">
                <a:latin typeface="Arial MT"/>
                <a:cs typeface="Arial MT"/>
              </a:rPr>
              <a:t>over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bars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histogram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bargram</a:t>
            </a:r>
            <a:r>
              <a:rPr sz="1800" spc="20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obtained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22380" y="2613990"/>
            <a:ext cx="289560" cy="742950"/>
            <a:chOff x="8222380" y="2613990"/>
            <a:chExt cx="289560" cy="742950"/>
          </a:xfrm>
        </p:grpSpPr>
        <p:sp>
          <p:nvSpPr>
            <p:cNvPr id="8" name="object 8"/>
            <p:cNvSpPr/>
            <p:nvPr/>
          </p:nvSpPr>
          <p:spPr>
            <a:xfrm>
              <a:off x="8240501" y="2632111"/>
              <a:ext cx="253365" cy="706755"/>
            </a:xfrm>
            <a:custGeom>
              <a:avLst/>
              <a:gdLst/>
              <a:ahLst/>
              <a:cxnLst/>
              <a:rect l="l" t="t" r="r" b="b"/>
              <a:pathLst>
                <a:path w="253365" h="706754">
                  <a:moveTo>
                    <a:pt x="252852" y="0"/>
                  </a:moveTo>
                  <a:lnTo>
                    <a:pt x="0" y="0"/>
                  </a:lnTo>
                  <a:lnTo>
                    <a:pt x="0" y="706657"/>
                  </a:lnTo>
                  <a:lnTo>
                    <a:pt x="252852" y="706657"/>
                  </a:lnTo>
                  <a:lnTo>
                    <a:pt x="2528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40501" y="2632111"/>
              <a:ext cx="253365" cy="706755"/>
            </a:xfrm>
            <a:custGeom>
              <a:avLst/>
              <a:gdLst/>
              <a:ahLst/>
              <a:cxnLst/>
              <a:rect l="l" t="t" r="r" b="b"/>
              <a:pathLst>
                <a:path w="253365" h="706754">
                  <a:moveTo>
                    <a:pt x="0" y="706657"/>
                  </a:moveTo>
                  <a:lnTo>
                    <a:pt x="252852" y="706657"/>
                  </a:lnTo>
                  <a:lnTo>
                    <a:pt x="252852" y="0"/>
                  </a:lnTo>
                  <a:lnTo>
                    <a:pt x="0" y="0"/>
                  </a:lnTo>
                  <a:lnTo>
                    <a:pt x="0" y="706657"/>
                  </a:lnTo>
                  <a:close/>
                </a:path>
              </a:pathLst>
            </a:custGeom>
            <a:ln w="362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788713" y="2976596"/>
            <a:ext cx="271145" cy="380365"/>
            <a:chOff x="7788713" y="2976596"/>
            <a:chExt cx="271145" cy="380365"/>
          </a:xfrm>
        </p:grpSpPr>
        <p:sp>
          <p:nvSpPr>
            <p:cNvPr id="11" name="object 11"/>
            <p:cNvSpPr/>
            <p:nvPr/>
          </p:nvSpPr>
          <p:spPr>
            <a:xfrm>
              <a:off x="7806827" y="2994711"/>
              <a:ext cx="234950" cy="344170"/>
            </a:xfrm>
            <a:custGeom>
              <a:avLst/>
              <a:gdLst/>
              <a:ahLst/>
              <a:cxnLst/>
              <a:rect l="l" t="t" r="r" b="b"/>
              <a:pathLst>
                <a:path w="234950" h="344170">
                  <a:moveTo>
                    <a:pt x="234727" y="0"/>
                  </a:moveTo>
                  <a:lnTo>
                    <a:pt x="0" y="0"/>
                  </a:lnTo>
                  <a:lnTo>
                    <a:pt x="0" y="344056"/>
                  </a:lnTo>
                  <a:lnTo>
                    <a:pt x="234727" y="344056"/>
                  </a:lnTo>
                  <a:lnTo>
                    <a:pt x="2347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06827" y="2994711"/>
              <a:ext cx="234950" cy="344170"/>
            </a:xfrm>
            <a:custGeom>
              <a:avLst/>
              <a:gdLst/>
              <a:ahLst/>
              <a:cxnLst/>
              <a:rect l="l" t="t" r="r" b="b"/>
              <a:pathLst>
                <a:path w="234950" h="344170">
                  <a:moveTo>
                    <a:pt x="0" y="344056"/>
                  </a:moveTo>
                  <a:lnTo>
                    <a:pt x="234727" y="344056"/>
                  </a:lnTo>
                  <a:lnTo>
                    <a:pt x="234727" y="0"/>
                  </a:lnTo>
                  <a:lnTo>
                    <a:pt x="0" y="0"/>
                  </a:lnTo>
                  <a:lnTo>
                    <a:pt x="0" y="344056"/>
                  </a:lnTo>
                  <a:close/>
                </a:path>
              </a:pathLst>
            </a:custGeom>
            <a:ln w="3622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434228" y="441069"/>
            <a:ext cx="1680210" cy="2915920"/>
            <a:chOff x="6434228" y="441069"/>
            <a:chExt cx="1680210" cy="2915920"/>
          </a:xfrm>
        </p:grpSpPr>
        <p:sp>
          <p:nvSpPr>
            <p:cNvPr id="14" name="object 14"/>
            <p:cNvSpPr/>
            <p:nvPr/>
          </p:nvSpPr>
          <p:spPr>
            <a:xfrm>
              <a:off x="7355480" y="1183457"/>
              <a:ext cx="253365" cy="2155825"/>
            </a:xfrm>
            <a:custGeom>
              <a:avLst/>
              <a:gdLst/>
              <a:ahLst/>
              <a:cxnLst/>
              <a:rect l="l" t="t" r="r" b="b"/>
              <a:pathLst>
                <a:path w="253365" h="2155825">
                  <a:moveTo>
                    <a:pt x="252852" y="0"/>
                  </a:moveTo>
                  <a:lnTo>
                    <a:pt x="0" y="0"/>
                  </a:lnTo>
                  <a:lnTo>
                    <a:pt x="0" y="2155310"/>
                  </a:lnTo>
                  <a:lnTo>
                    <a:pt x="252852" y="2155310"/>
                  </a:lnTo>
                  <a:lnTo>
                    <a:pt x="2528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55480" y="1183457"/>
              <a:ext cx="253365" cy="2155825"/>
            </a:xfrm>
            <a:custGeom>
              <a:avLst/>
              <a:gdLst/>
              <a:ahLst/>
              <a:cxnLst/>
              <a:rect l="l" t="t" r="r" b="b"/>
              <a:pathLst>
                <a:path w="253365" h="2155825">
                  <a:moveTo>
                    <a:pt x="0" y="2155310"/>
                  </a:moveTo>
                  <a:lnTo>
                    <a:pt x="252852" y="2155310"/>
                  </a:lnTo>
                  <a:lnTo>
                    <a:pt x="252852" y="0"/>
                  </a:lnTo>
                  <a:lnTo>
                    <a:pt x="0" y="0"/>
                  </a:lnTo>
                  <a:lnTo>
                    <a:pt x="0" y="2155310"/>
                  </a:lnTo>
                  <a:close/>
                </a:path>
              </a:pathLst>
            </a:custGeom>
            <a:ln w="362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21825" y="821416"/>
              <a:ext cx="234950" cy="2517775"/>
            </a:xfrm>
            <a:custGeom>
              <a:avLst/>
              <a:gdLst/>
              <a:ahLst/>
              <a:cxnLst/>
              <a:rect l="l" t="t" r="r" b="b"/>
              <a:pathLst>
                <a:path w="234950" h="2517775">
                  <a:moveTo>
                    <a:pt x="234727" y="0"/>
                  </a:moveTo>
                  <a:lnTo>
                    <a:pt x="0" y="0"/>
                  </a:lnTo>
                  <a:lnTo>
                    <a:pt x="0" y="2517351"/>
                  </a:lnTo>
                  <a:lnTo>
                    <a:pt x="234727" y="2517351"/>
                  </a:lnTo>
                  <a:lnTo>
                    <a:pt x="2347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21825" y="821416"/>
              <a:ext cx="234950" cy="2517775"/>
            </a:xfrm>
            <a:custGeom>
              <a:avLst/>
              <a:gdLst/>
              <a:ahLst/>
              <a:cxnLst/>
              <a:rect l="l" t="t" r="r" b="b"/>
              <a:pathLst>
                <a:path w="234950" h="2517775">
                  <a:moveTo>
                    <a:pt x="0" y="2517351"/>
                  </a:moveTo>
                  <a:lnTo>
                    <a:pt x="234727" y="2517351"/>
                  </a:lnTo>
                  <a:lnTo>
                    <a:pt x="234727" y="0"/>
                  </a:lnTo>
                  <a:lnTo>
                    <a:pt x="0" y="0"/>
                  </a:lnTo>
                  <a:lnTo>
                    <a:pt x="0" y="2517351"/>
                  </a:lnTo>
                  <a:close/>
                </a:path>
              </a:pathLst>
            </a:custGeom>
            <a:ln w="362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88169" y="459194"/>
              <a:ext cx="235585" cy="2879725"/>
            </a:xfrm>
            <a:custGeom>
              <a:avLst/>
              <a:gdLst/>
              <a:ahLst/>
              <a:cxnLst/>
              <a:rect l="l" t="t" r="r" b="b"/>
              <a:pathLst>
                <a:path w="235584" h="2879725">
                  <a:moveTo>
                    <a:pt x="235178" y="0"/>
                  </a:moveTo>
                  <a:lnTo>
                    <a:pt x="0" y="0"/>
                  </a:lnTo>
                  <a:lnTo>
                    <a:pt x="0" y="2879573"/>
                  </a:lnTo>
                  <a:lnTo>
                    <a:pt x="235178" y="2879573"/>
                  </a:lnTo>
                  <a:lnTo>
                    <a:pt x="2351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88169" y="459194"/>
              <a:ext cx="235585" cy="2879725"/>
            </a:xfrm>
            <a:custGeom>
              <a:avLst/>
              <a:gdLst/>
              <a:ahLst/>
              <a:cxnLst/>
              <a:rect l="l" t="t" r="r" b="b"/>
              <a:pathLst>
                <a:path w="235584" h="2879725">
                  <a:moveTo>
                    <a:pt x="0" y="2879573"/>
                  </a:moveTo>
                  <a:lnTo>
                    <a:pt x="235178" y="2879573"/>
                  </a:lnTo>
                  <a:lnTo>
                    <a:pt x="235178" y="0"/>
                  </a:lnTo>
                  <a:lnTo>
                    <a:pt x="0" y="0"/>
                  </a:lnTo>
                  <a:lnTo>
                    <a:pt x="0" y="2879573"/>
                  </a:lnTo>
                  <a:close/>
                </a:path>
              </a:pathLst>
            </a:custGeom>
            <a:ln w="362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34226" y="1174381"/>
              <a:ext cx="1680210" cy="1466850"/>
            </a:xfrm>
            <a:custGeom>
              <a:avLst/>
              <a:gdLst/>
              <a:ahLst/>
              <a:cxnLst/>
              <a:rect l="l" t="t" r="r" b="b"/>
              <a:pathLst>
                <a:path w="1680209" h="1466850">
                  <a:moveTo>
                    <a:pt x="1589214" y="0"/>
                  </a:moveTo>
                  <a:lnTo>
                    <a:pt x="0" y="0"/>
                  </a:lnTo>
                  <a:lnTo>
                    <a:pt x="0" y="18097"/>
                  </a:lnTo>
                  <a:lnTo>
                    <a:pt x="1589214" y="18097"/>
                  </a:lnTo>
                  <a:lnTo>
                    <a:pt x="1589214" y="0"/>
                  </a:lnTo>
                  <a:close/>
                </a:path>
                <a:path w="1680209" h="1466850">
                  <a:moveTo>
                    <a:pt x="1643595" y="724446"/>
                  </a:moveTo>
                  <a:lnTo>
                    <a:pt x="36245" y="724446"/>
                  </a:lnTo>
                  <a:lnTo>
                    <a:pt x="36245" y="742530"/>
                  </a:lnTo>
                  <a:lnTo>
                    <a:pt x="1643595" y="742530"/>
                  </a:lnTo>
                  <a:lnTo>
                    <a:pt x="1643595" y="724446"/>
                  </a:lnTo>
                  <a:close/>
                </a:path>
                <a:path w="1680209" h="1466850">
                  <a:moveTo>
                    <a:pt x="1679892" y="1448689"/>
                  </a:moveTo>
                  <a:lnTo>
                    <a:pt x="72047" y="1448689"/>
                  </a:lnTo>
                  <a:lnTo>
                    <a:pt x="72047" y="1466786"/>
                  </a:lnTo>
                  <a:lnTo>
                    <a:pt x="1679892" y="1466786"/>
                  </a:lnTo>
                  <a:lnTo>
                    <a:pt x="1679892" y="1448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39653" y="3426025"/>
            <a:ext cx="2108835" cy="3962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  <a:tabLst>
                <a:tab pos="433070" algn="l"/>
                <a:tab pos="902969" algn="l"/>
                <a:tab pos="1336040" algn="l"/>
                <a:tab pos="1787525" algn="l"/>
              </a:tabLst>
            </a:pPr>
            <a:r>
              <a:rPr sz="850" spc="90" dirty="0">
                <a:latin typeface="Arial MT"/>
                <a:cs typeface="Arial MT"/>
              </a:rPr>
              <a:t>1</a:t>
            </a:r>
            <a:r>
              <a:rPr sz="850" spc="-50" dirty="0">
                <a:latin typeface="Arial MT"/>
                <a:cs typeface="Arial MT"/>
              </a:rPr>
              <a:t>0</a:t>
            </a:r>
            <a:r>
              <a:rPr sz="850" dirty="0">
                <a:latin typeface="Arial MT"/>
                <a:cs typeface="Arial MT"/>
              </a:rPr>
              <a:t>-2</a:t>
            </a:r>
            <a:r>
              <a:rPr sz="850" spc="-150" dirty="0">
                <a:latin typeface="Arial MT"/>
                <a:cs typeface="Arial MT"/>
              </a:rPr>
              <a:t> </a:t>
            </a:r>
            <a:r>
              <a:rPr sz="850" dirty="0">
                <a:latin typeface="Arial MT"/>
                <a:cs typeface="Arial MT"/>
              </a:rPr>
              <a:t>0	</a:t>
            </a:r>
            <a:r>
              <a:rPr sz="850" spc="90" dirty="0">
                <a:latin typeface="Arial MT"/>
                <a:cs typeface="Arial MT"/>
              </a:rPr>
              <a:t>2</a:t>
            </a:r>
            <a:r>
              <a:rPr sz="850" spc="-50" dirty="0">
                <a:latin typeface="Arial MT"/>
                <a:cs typeface="Arial MT"/>
              </a:rPr>
              <a:t>0</a:t>
            </a:r>
            <a:r>
              <a:rPr sz="850" dirty="0">
                <a:latin typeface="Arial MT"/>
                <a:cs typeface="Arial MT"/>
              </a:rPr>
              <a:t>-3</a:t>
            </a:r>
            <a:r>
              <a:rPr sz="850" spc="-150" dirty="0">
                <a:latin typeface="Arial MT"/>
                <a:cs typeface="Arial MT"/>
              </a:rPr>
              <a:t> </a:t>
            </a:r>
            <a:r>
              <a:rPr sz="850" dirty="0">
                <a:latin typeface="Arial MT"/>
                <a:cs typeface="Arial MT"/>
              </a:rPr>
              <a:t>0	</a:t>
            </a:r>
            <a:r>
              <a:rPr sz="850" spc="90" dirty="0">
                <a:latin typeface="Arial MT"/>
                <a:cs typeface="Arial MT"/>
              </a:rPr>
              <a:t>3</a:t>
            </a:r>
            <a:r>
              <a:rPr sz="850" spc="-50" dirty="0">
                <a:latin typeface="Arial MT"/>
                <a:cs typeface="Arial MT"/>
              </a:rPr>
              <a:t>0</a:t>
            </a:r>
            <a:r>
              <a:rPr sz="850" dirty="0">
                <a:latin typeface="Arial MT"/>
                <a:cs typeface="Arial MT"/>
              </a:rPr>
              <a:t>-4</a:t>
            </a:r>
            <a:r>
              <a:rPr sz="850" spc="-150" dirty="0">
                <a:latin typeface="Arial MT"/>
                <a:cs typeface="Arial MT"/>
              </a:rPr>
              <a:t> </a:t>
            </a:r>
            <a:r>
              <a:rPr sz="850" dirty="0">
                <a:latin typeface="Arial MT"/>
                <a:cs typeface="Arial MT"/>
              </a:rPr>
              <a:t>0	</a:t>
            </a:r>
            <a:r>
              <a:rPr sz="850" spc="90" dirty="0">
                <a:latin typeface="Arial MT"/>
                <a:cs typeface="Arial MT"/>
              </a:rPr>
              <a:t>4</a:t>
            </a:r>
            <a:r>
              <a:rPr sz="850" spc="-50" dirty="0">
                <a:latin typeface="Arial MT"/>
                <a:cs typeface="Arial MT"/>
              </a:rPr>
              <a:t>0</a:t>
            </a:r>
            <a:r>
              <a:rPr sz="850" dirty="0">
                <a:latin typeface="Arial MT"/>
                <a:cs typeface="Arial MT"/>
              </a:rPr>
              <a:t>-5</a:t>
            </a:r>
            <a:r>
              <a:rPr sz="850" spc="-150" dirty="0">
                <a:latin typeface="Arial MT"/>
                <a:cs typeface="Arial MT"/>
              </a:rPr>
              <a:t> </a:t>
            </a:r>
            <a:r>
              <a:rPr sz="850" dirty="0">
                <a:latin typeface="Arial MT"/>
                <a:cs typeface="Arial MT"/>
              </a:rPr>
              <a:t>0	</a:t>
            </a:r>
            <a:r>
              <a:rPr sz="850" spc="90" dirty="0">
                <a:latin typeface="Arial MT"/>
                <a:cs typeface="Arial MT"/>
              </a:rPr>
              <a:t>5</a:t>
            </a:r>
            <a:r>
              <a:rPr sz="850" spc="-50" dirty="0">
                <a:latin typeface="Arial MT"/>
                <a:cs typeface="Arial MT"/>
              </a:rPr>
              <a:t>0</a:t>
            </a:r>
            <a:r>
              <a:rPr sz="850" dirty="0">
                <a:latin typeface="Arial MT"/>
                <a:cs typeface="Arial MT"/>
              </a:rPr>
              <a:t>-6</a:t>
            </a:r>
            <a:r>
              <a:rPr sz="850" spc="-150" dirty="0">
                <a:latin typeface="Arial MT"/>
                <a:cs typeface="Arial MT"/>
              </a:rPr>
              <a:t> </a:t>
            </a:r>
            <a:r>
              <a:rPr sz="850" dirty="0">
                <a:latin typeface="Arial MT"/>
                <a:cs typeface="Arial MT"/>
              </a:rPr>
              <a:t>0</a:t>
            </a:r>
            <a:endParaRPr sz="8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1400" dirty="0">
                <a:latin typeface="Arial MT"/>
                <a:cs typeface="Arial MT"/>
              </a:rPr>
              <a:t>Price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(£K)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76975" y="2547099"/>
            <a:ext cx="106045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spc="20" dirty="0">
                <a:latin typeface="Arial MT"/>
                <a:cs typeface="Arial MT"/>
              </a:rPr>
              <a:t>2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76975" y="1822872"/>
            <a:ext cx="106045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spc="20" dirty="0">
                <a:latin typeface="Arial MT"/>
                <a:cs typeface="Arial MT"/>
              </a:rPr>
              <a:t>4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76975" y="1080407"/>
            <a:ext cx="106045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spc="20" dirty="0">
                <a:latin typeface="Arial MT"/>
                <a:cs typeface="Arial MT"/>
              </a:rPr>
              <a:t>6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76975" y="355963"/>
            <a:ext cx="106045" cy="1993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spc="20" dirty="0">
                <a:latin typeface="Arial MT"/>
                <a:cs typeface="Arial MT"/>
              </a:rPr>
              <a:t>8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28433" y="3963161"/>
            <a:ext cx="14141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2085849" y="4337767"/>
          <a:ext cx="2631438" cy="41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7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208"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b="1" spc="9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3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1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95" dirty="0">
                          <a:latin typeface="Arial"/>
                          <a:cs typeface="Arial"/>
                        </a:rPr>
                        <a:t>12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2230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300" b="1" spc="95" dirty="0">
                          <a:latin typeface="Arial"/>
                          <a:cs typeface="Arial"/>
                        </a:rPr>
                        <a:t>12</a:t>
                      </a:r>
                      <a:r>
                        <a:rPr sz="13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1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300" b="1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15" dirty="0">
                          <a:latin typeface="Arial"/>
                          <a:cs typeface="Arial"/>
                        </a:rPr>
                        <a:t>14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636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28"/>
          <p:cNvSpPr txBox="1"/>
          <p:nvPr/>
        </p:nvSpPr>
        <p:spPr>
          <a:xfrm>
            <a:off x="4857715" y="4365702"/>
            <a:ext cx="2433320" cy="419734"/>
          </a:xfrm>
          <a:prstGeom prst="rect">
            <a:avLst/>
          </a:prstGeom>
          <a:solidFill>
            <a:srgbClr val="FFFF33"/>
          </a:solidFill>
          <a:ln w="55698">
            <a:solidFill>
              <a:srgbClr val="000000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R="66040" algn="ctr">
              <a:lnSpc>
                <a:spcPct val="100000"/>
              </a:lnSpc>
              <a:spcBef>
                <a:spcPts val="680"/>
              </a:spcBef>
            </a:pPr>
            <a:r>
              <a:rPr sz="1300" b="1" spc="95" dirty="0">
                <a:latin typeface="Arial"/>
                <a:cs typeface="Arial"/>
              </a:rPr>
              <a:t>16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15" dirty="0">
                <a:latin typeface="Arial"/>
                <a:cs typeface="Arial"/>
              </a:rPr>
              <a:t>-</a:t>
            </a:r>
            <a:r>
              <a:rPr sz="1300" b="1" spc="45" dirty="0">
                <a:latin typeface="Arial"/>
                <a:cs typeface="Arial"/>
              </a:rPr>
              <a:t> </a:t>
            </a:r>
            <a:r>
              <a:rPr sz="1300" b="1" spc="-15" dirty="0">
                <a:latin typeface="Arial"/>
                <a:cs typeface="Arial"/>
              </a:rPr>
              <a:t>18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2950" y="4353232"/>
            <a:ext cx="1213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61060" algn="l"/>
              </a:tabLst>
            </a:pPr>
            <a:r>
              <a:rPr sz="2200" b="1" spc="85" dirty="0">
                <a:latin typeface="Arial"/>
                <a:cs typeface="Arial"/>
              </a:rPr>
              <a:t>P</a:t>
            </a:r>
            <a:r>
              <a:rPr sz="2200" b="1" spc="-190" dirty="0">
                <a:latin typeface="Arial"/>
                <a:cs typeface="Arial"/>
              </a:rPr>
              <a:t>r</a:t>
            </a:r>
            <a:r>
              <a:rPr sz="2200" b="1" spc="55" dirty="0">
                <a:latin typeface="Arial"/>
                <a:cs typeface="Arial"/>
              </a:rPr>
              <a:t>i</a:t>
            </a:r>
            <a:r>
              <a:rPr sz="2200" b="1" spc="-114" dirty="0">
                <a:latin typeface="Arial"/>
                <a:cs typeface="Arial"/>
              </a:rPr>
              <a:t>c</a:t>
            </a:r>
            <a:r>
              <a:rPr sz="2200" b="1" spc="20" dirty="0">
                <a:latin typeface="Arial"/>
                <a:cs typeface="Arial"/>
              </a:rPr>
              <a:t>e</a:t>
            </a:r>
            <a:r>
              <a:rPr sz="2200" b="1" dirty="0">
                <a:latin typeface="Arial"/>
                <a:cs typeface="Arial"/>
              </a:rPr>
              <a:t>	</a:t>
            </a:r>
            <a:r>
              <a:rPr sz="2200" b="1" spc="105" dirty="0">
                <a:latin typeface="Arial"/>
                <a:cs typeface="Arial"/>
              </a:rPr>
              <a:t>£k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12484" y="5712191"/>
            <a:ext cx="1156970" cy="459105"/>
            <a:chOff x="812484" y="5712191"/>
            <a:chExt cx="1156970" cy="459105"/>
          </a:xfrm>
        </p:grpSpPr>
        <p:sp>
          <p:nvSpPr>
            <p:cNvPr id="31" name="object 31"/>
            <p:cNvSpPr/>
            <p:nvPr/>
          </p:nvSpPr>
          <p:spPr>
            <a:xfrm>
              <a:off x="841964" y="6127540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1964" y="6112603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41964" y="6083089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1964" y="6053218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1964" y="6023703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1964" y="5994189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1964" y="5964313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41959" y="5919876"/>
              <a:ext cx="1127125" cy="59055"/>
            </a:xfrm>
            <a:custGeom>
              <a:avLst/>
              <a:gdLst/>
              <a:ahLst/>
              <a:cxnLst/>
              <a:rect l="l" t="t" r="r" b="b"/>
              <a:pathLst>
                <a:path w="1127125" h="59054">
                  <a:moveTo>
                    <a:pt x="1126959" y="0"/>
                  </a:moveTo>
                  <a:lnTo>
                    <a:pt x="0" y="0"/>
                  </a:lnTo>
                  <a:lnTo>
                    <a:pt x="0" y="14935"/>
                  </a:lnTo>
                  <a:lnTo>
                    <a:pt x="0" y="43700"/>
                  </a:lnTo>
                  <a:lnTo>
                    <a:pt x="0" y="58635"/>
                  </a:lnTo>
                  <a:lnTo>
                    <a:pt x="1126959" y="58635"/>
                  </a:lnTo>
                  <a:lnTo>
                    <a:pt x="1126959" y="43700"/>
                  </a:lnTo>
                  <a:lnTo>
                    <a:pt x="1126959" y="14935"/>
                  </a:lnTo>
                  <a:lnTo>
                    <a:pt x="11269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1964" y="5890357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1964" y="5860481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41964" y="5830968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41964" y="5801092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1964" y="5771579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41964" y="5741704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41964" y="5712191"/>
              <a:ext cx="1127125" cy="43815"/>
            </a:xfrm>
            <a:custGeom>
              <a:avLst/>
              <a:gdLst/>
              <a:ahLst/>
              <a:cxnLst/>
              <a:rect l="l" t="t" r="r" b="b"/>
              <a:pathLst>
                <a:path w="1127125" h="43814">
                  <a:moveTo>
                    <a:pt x="0" y="43702"/>
                  </a:moveTo>
                  <a:lnTo>
                    <a:pt x="1126959" y="4370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7087" y="5734042"/>
              <a:ext cx="1127125" cy="400685"/>
            </a:xfrm>
            <a:custGeom>
              <a:avLst/>
              <a:gdLst/>
              <a:ahLst/>
              <a:cxnLst/>
              <a:rect l="l" t="t" r="r" b="b"/>
              <a:pathLst>
                <a:path w="1127125" h="400685">
                  <a:moveTo>
                    <a:pt x="0" y="400412"/>
                  </a:moveTo>
                  <a:lnTo>
                    <a:pt x="1126959" y="400412"/>
                  </a:lnTo>
                  <a:lnTo>
                    <a:pt x="1126959" y="0"/>
                  </a:lnTo>
                  <a:lnTo>
                    <a:pt x="0" y="0"/>
                  </a:lnTo>
                  <a:lnTo>
                    <a:pt x="0" y="400412"/>
                  </a:lnTo>
                  <a:close/>
                </a:path>
              </a:pathLst>
            </a:custGeom>
            <a:ln w="29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013437" y="5719419"/>
            <a:ext cx="904875" cy="430530"/>
            <a:chOff x="2013437" y="5719419"/>
            <a:chExt cx="904875" cy="430530"/>
          </a:xfrm>
        </p:grpSpPr>
        <p:sp>
          <p:nvSpPr>
            <p:cNvPr id="48" name="object 48"/>
            <p:cNvSpPr/>
            <p:nvPr/>
          </p:nvSpPr>
          <p:spPr>
            <a:xfrm>
              <a:off x="2042936" y="6127539"/>
              <a:ext cx="875665" cy="22225"/>
            </a:xfrm>
            <a:custGeom>
              <a:avLst/>
              <a:gdLst/>
              <a:ahLst/>
              <a:cxnLst/>
              <a:rect l="l" t="t" r="r" b="b"/>
              <a:pathLst>
                <a:path w="875664" h="22225">
                  <a:moveTo>
                    <a:pt x="875150" y="0"/>
                  </a:moveTo>
                  <a:lnTo>
                    <a:pt x="0" y="0"/>
                  </a:lnTo>
                  <a:lnTo>
                    <a:pt x="0" y="21851"/>
                  </a:lnTo>
                  <a:lnTo>
                    <a:pt x="875150" y="21851"/>
                  </a:lnTo>
                  <a:lnTo>
                    <a:pt x="875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42936" y="6112603"/>
              <a:ext cx="875665" cy="36830"/>
            </a:xfrm>
            <a:custGeom>
              <a:avLst/>
              <a:gdLst/>
              <a:ahLst/>
              <a:cxnLst/>
              <a:rect l="l" t="t" r="r" b="b"/>
              <a:pathLst>
                <a:path w="875664" h="36829">
                  <a:moveTo>
                    <a:pt x="875150" y="0"/>
                  </a:moveTo>
                  <a:lnTo>
                    <a:pt x="0" y="0"/>
                  </a:lnTo>
                  <a:lnTo>
                    <a:pt x="0" y="36787"/>
                  </a:lnTo>
                  <a:lnTo>
                    <a:pt x="875150" y="36787"/>
                  </a:lnTo>
                  <a:lnTo>
                    <a:pt x="87515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42936" y="6083089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42936" y="6053217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42936" y="6023703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42936" y="5994188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42934" y="5890361"/>
              <a:ext cx="875665" cy="118110"/>
            </a:xfrm>
            <a:custGeom>
              <a:avLst/>
              <a:gdLst/>
              <a:ahLst/>
              <a:cxnLst/>
              <a:rect l="l" t="t" r="r" b="b"/>
              <a:pathLst>
                <a:path w="875664" h="118110">
                  <a:moveTo>
                    <a:pt x="875144" y="88150"/>
                  </a:moveTo>
                  <a:lnTo>
                    <a:pt x="0" y="88150"/>
                  </a:lnTo>
                  <a:lnTo>
                    <a:pt x="0" y="117665"/>
                  </a:lnTo>
                  <a:lnTo>
                    <a:pt x="875144" y="117665"/>
                  </a:lnTo>
                  <a:lnTo>
                    <a:pt x="875144" y="88150"/>
                  </a:lnTo>
                  <a:close/>
                </a:path>
                <a:path w="875664" h="118110">
                  <a:moveTo>
                    <a:pt x="875144" y="0"/>
                  </a:moveTo>
                  <a:lnTo>
                    <a:pt x="0" y="0"/>
                  </a:lnTo>
                  <a:lnTo>
                    <a:pt x="0" y="43700"/>
                  </a:lnTo>
                  <a:lnTo>
                    <a:pt x="875144" y="43700"/>
                  </a:lnTo>
                  <a:lnTo>
                    <a:pt x="875144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42936" y="5860481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42936" y="5830968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42936" y="5801092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042936" y="5771579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42936" y="5741703"/>
              <a:ext cx="875665" cy="43815"/>
            </a:xfrm>
            <a:custGeom>
              <a:avLst/>
              <a:gdLst/>
              <a:ahLst/>
              <a:cxnLst/>
              <a:rect l="l" t="t" r="r" b="b"/>
              <a:pathLst>
                <a:path w="875664" h="43814">
                  <a:moveTo>
                    <a:pt x="0" y="43702"/>
                  </a:moveTo>
                  <a:lnTo>
                    <a:pt x="875150" y="4370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42936" y="5734049"/>
              <a:ext cx="875665" cy="22225"/>
            </a:xfrm>
            <a:custGeom>
              <a:avLst/>
              <a:gdLst/>
              <a:ahLst/>
              <a:cxnLst/>
              <a:rect l="l" t="t" r="r" b="b"/>
              <a:pathLst>
                <a:path w="875664" h="22225">
                  <a:moveTo>
                    <a:pt x="0" y="21843"/>
                  </a:moveTo>
                  <a:lnTo>
                    <a:pt x="875150" y="21843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21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028060" y="5734041"/>
              <a:ext cx="875665" cy="400685"/>
            </a:xfrm>
            <a:custGeom>
              <a:avLst/>
              <a:gdLst/>
              <a:ahLst/>
              <a:cxnLst/>
              <a:rect l="l" t="t" r="r" b="b"/>
              <a:pathLst>
                <a:path w="875664" h="400685">
                  <a:moveTo>
                    <a:pt x="0" y="400412"/>
                  </a:moveTo>
                  <a:lnTo>
                    <a:pt x="875150" y="400412"/>
                  </a:lnTo>
                  <a:lnTo>
                    <a:pt x="875150" y="0"/>
                  </a:lnTo>
                  <a:lnTo>
                    <a:pt x="0" y="0"/>
                  </a:lnTo>
                  <a:lnTo>
                    <a:pt x="0" y="400412"/>
                  </a:lnTo>
                  <a:close/>
                </a:path>
              </a:pathLst>
            </a:custGeom>
            <a:ln w="292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2977489" y="5719460"/>
            <a:ext cx="1853564" cy="430530"/>
            <a:chOff x="2977489" y="5719460"/>
            <a:chExt cx="1853564" cy="430530"/>
          </a:xfrm>
        </p:grpSpPr>
        <p:sp>
          <p:nvSpPr>
            <p:cNvPr id="63" name="object 63"/>
            <p:cNvSpPr/>
            <p:nvPr/>
          </p:nvSpPr>
          <p:spPr>
            <a:xfrm>
              <a:off x="3007036" y="6127540"/>
              <a:ext cx="1824355" cy="22225"/>
            </a:xfrm>
            <a:custGeom>
              <a:avLst/>
              <a:gdLst/>
              <a:ahLst/>
              <a:cxnLst/>
              <a:rect l="l" t="t" r="r" b="b"/>
              <a:pathLst>
                <a:path w="1824354" h="22225">
                  <a:moveTo>
                    <a:pt x="1823885" y="0"/>
                  </a:moveTo>
                  <a:lnTo>
                    <a:pt x="0" y="0"/>
                  </a:lnTo>
                  <a:lnTo>
                    <a:pt x="0" y="21851"/>
                  </a:lnTo>
                  <a:lnTo>
                    <a:pt x="1823885" y="21851"/>
                  </a:lnTo>
                  <a:lnTo>
                    <a:pt x="18238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007036" y="6112603"/>
              <a:ext cx="1824355" cy="36830"/>
            </a:xfrm>
            <a:custGeom>
              <a:avLst/>
              <a:gdLst/>
              <a:ahLst/>
              <a:cxnLst/>
              <a:rect l="l" t="t" r="r" b="b"/>
              <a:pathLst>
                <a:path w="1824354" h="36829">
                  <a:moveTo>
                    <a:pt x="1823885" y="0"/>
                  </a:moveTo>
                  <a:lnTo>
                    <a:pt x="0" y="0"/>
                  </a:lnTo>
                  <a:lnTo>
                    <a:pt x="0" y="36787"/>
                  </a:lnTo>
                  <a:lnTo>
                    <a:pt x="1823885" y="36787"/>
                  </a:lnTo>
                  <a:lnTo>
                    <a:pt x="1823885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007036" y="6083089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007036" y="6053217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007036" y="6023703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007036" y="5994189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07029" y="5890361"/>
              <a:ext cx="1824355" cy="118110"/>
            </a:xfrm>
            <a:custGeom>
              <a:avLst/>
              <a:gdLst/>
              <a:ahLst/>
              <a:cxnLst/>
              <a:rect l="l" t="t" r="r" b="b"/>
              <a:pathLst>
                <a:path w="1824354" h="118110">
                  <a:moveTo>
                    <a:pt x="1823885" y="88150"/>
                  </a:moveTo>
                  <a:lnTo>
                    <a:pt x="0" y="88150"/>
                  </a:lnTo>
                  <a:lnTo>
                    <a:pt x="0" y="117665"/>
                  </a:lnTo>
                  <a:lnTo>
                    <a:pt x="1823885" y="117665"/>
                  </a:lnTo>
                  <a:lnTo>
                    <a:pt x="1823885" y="88150"/>
                  </a:lnTo>
                  <a:close/>
                </a:path>
                <a:path w="1824354" h="118110">
                  <a:moveTo>
                    <a:pt x="1823885" y="0"/>
                  </a:moveTo>
                  <a:lnTo>
                    <a:pt x="0" y="0"/>
                  </a:lnTo>
                  <a:lnTo>
                    <a:pt x="0" y="43700"/>
                  </a:lnTo>
                  <a:lnTo>
                    <a:pt x="1823885" y="43700"/>
                  </a:lnTo>
                  <a:lnTo>
                    <a:pt x="1823885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07036" y="5860481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007036" y="5830968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007036" y="5801092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007036" y="5771579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007036" y="5741704"/>
              <a:ext cx="1824355" cy="43815"/>
            </a:xfrm>
            <a:custGeom>
              <a:avLst/>
              <a:gdLst/>
              <a:ahLst/>
              <a:cxnLst/>
              <a:rect l="l" t="t" r="r" b="b"/>
              <a:pathLst>
                <a:path w="1824354" h="43814">
                  <a:moveTo>
                    <a:pt x="0" y="43702"/>
                  </a:moveTo>
                  <a:lnTo>
                    <a:pt x="1823885" y="4370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007036" y="5734049"/>
              <a:ext cx="1824355" cy="22225"/>
            </a:xfrm>
            <a:custGeom>
              <a:avLst/>
              <a:gdLst/>
              <a:ahLst/>
              <a:cxnLst/>
              <a:rect l="l" t="t" r="r" b="b"/>
              <a:pathLst>
                <a:path w="1824354" h="22225">
                  <a:moveTo>
                    <a:pt x="0" y="21843"/>
                  </a:moveTo>
                  <a:lnTo>
                    <a:pt x="1823885" y="21843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21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992071" y="5734042"/>
              <a:ext cx="1824355" cy="400685"/>
            </a:xfrm>
            <a:custGeom>
              <a:avLst/>
              <a:gdLst/>
              <a:ahLst/>
              <a:cxnLst/>
              <a:rect l="l" t="t" r="r" b="b"/>
              <a:pathLst>
                <a:path w="1824354" h="400685">
                  <a:moveTo>
                    <a:pt x="0" y="400412"/>
                  </a:moveTo>
                  <a:lnTo>
                    <a:pt x="1823885" y="400412"/>
                  </a:lnTo>
                  <a:lnTo>
                    <a:pt x="1823885" y="0"/>
                  </a:lnTo>
                  <a:lnTo>
                    <a:pt x="0" y="0"/>
                  </a:lnTo>
                  <a:lnTo>
                    <a:pt x="0" y="400412"/>
                  </a:lnTo>
                  <a:close/>
                </a:path>
              </a:pathLst>
            </a:custGeom>
            <a:ln w="291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4905175" y="5712191"/>
            <a:ext cx="2802890" cy="459105"/>
            <a:chOff x="4905175" y="5712191"/>
            <a:chExt cx="2802890" cy="459105"/>
          </a:xfrm>
        </p:grpSpPr>
        <p:sp>
          <p:nvSpPr>
            <p:cNvPr id="78" name="object 78"/>
            <p:cNvSpPr/>
            <p:nvPr/>
          </p:nvSpPr>
          <p:spPr>
            <a:xfrm>
              <a:off x="4934644" y="6127540"/>
              <a:ext cx="667385" cy="22225"/>
            </a:xfrm>
            <a:custGeom>
              <a:avLst/>
              <a:gdLst/>
              <a:ahLst/>
              <a:cxnLst/>
              <a:rect l="l" t="t" r="r" b="b"/>
              <a:pathLst>
                <a:path w="667385" h="22225">
                  <a:moveTo>
                    <a:pt x="667305" y="0"/>
                  </a:moveTo>
                  <a:lnTo>
                    <a:pt x="0" y="0"/>
                  </a:lnTo>
                  <a:lnTo>
                    <a:pt x="0" y="21851"/>
                  </a:lnTo>
                  <a:lnTo>
                    <a:pt x="667305" y="21851"/>
                  </a:lnTo>
                  <a:lnTo>
                    <a:pt x="6673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34644" y="6112603"/>
              <a:ext cx="667385" cy="36830"/>
            </a:xfrm>
            <a:custGeom>
              <a:avLst/>
              <a:gdLst/>
              <a:ahLst/>
              <a:cxnLst/>
              <a:rect l="l" t="t" r="r" b="b"/>
              <a:pathLst>
                <a:path w="667385" h="36829">
                  <a:moveTo>
                    <a:pt x="667305" y="0"/>
                  </a:moveTo>
                  <a:lnTo>
                    <a:pt x="0" y="0"/>
                  </a:lnTo>
                  <a:lnTo>
                    <a:pt x="0" y="36787"/>
                  </a:lnTo>
                  <a:lnTo>
                    <a:pt x="667305" y="36787"/>
                  </a:lnTo>
                  <a:lnTo>
                    <a:pt x="667305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934644" y="6083089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34644" y="6053218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34644" y="6023703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934644" y="5994189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934636" y="5890361"/>
              <a:ext cx="667385" cy="118110"/>
            </a:xfrm>
            <a:custGeom>
              <a:avLst/>
              <a:gdLst/>
              <a:ahLst/>
              <a:cxnLst/>
              <a:rect l="l" t="t" r="r" b="b"/>
              <a:pathLst>
                <a:path w="667385" h="118110">
                  <a:moveTo>
                    <a:pt x="667308" y="88150"/>
                  </a:moveTo>
                  <a:lnTo>
                    <a:pt x="0" y="88150"/>
                  </a:lnTo>
                  <a:lnTo>
                    <a:pt x="0" y="117665"/>
                  </a:lnTo>
                  <a:lnTo>
                    <a:pt x="667308" y="117665"/>
                  </a:lnTo>
                  <a:lnTo>
                    <a:pt x="667308" y="88150"/>
                  </a:lnTo>
                  <a:close/>
                </a:path>
                <a:path w="667385" h="118110">
                  <a:moveTo>
                    <a:pt x="667308" y="0"/>
                  </a:moveTo>
                  <a:lnTo>
                    <a:pt x="0" y="0"/>
                  </a:lnTo>
                  <a:lnTo>
                    <a:pt x="0" y="43700"/>
                  </a:lnTo>
                  <a:lnTo>
                    <a:pt x="667308" y="43700"/>
                  </a:lnTo>
                  <a:lnTo>
                    <a:pt x="667308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34644" y="5860481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34644" y="5830968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34644" y="5801092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934644" y="5771579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34644" y="5741704"/>
              <a:ext cx="667385" cy="43815"/>
            </a:xfrm>
            <a:custGeom>
              <a:avLst/>
              <a:gdLst/>
              <a:ahLst/>
              <a:cxnLst/>
              <a:rect l="l" t="t" r="r" b="b"/>
              <a:pathLst>
                <a:path w="667385" h="43814">
                  <a:moveTo>
                    <a:pt x="0" y="43702"/>
                  </a:moveTo>
                  <a:lnTo>
                    <a:pt x="667305" y="43702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934644" y="5734049"/>
              <a:ext cx="667385" cy="22225"/>
            </a:xfrm>
            <a:custGeom>
              <a:avLst/>
              <a:gdLst/>
              <a:ahLst/>
              <a:cxnLst/>
              <a:rect l="l" t="t" r="r" b="b"/>
              <a:pathLst>
                <a:path w="667385" h="22225">
                  <a:moveTo>
                    <a:pt x="0" y="21843"/>
                  </a:moveTo>
                  <a:lnTo>
                    <a:pt x="667305" y="21843"/>
                  </a:lnTo>
                  <a:lnTo>
                    <a:pt x="667305" y="0"/>
                  </a:lnTo>
                  <a:lnTo>
                    <a:pt x="0" y="0"/>
                  </a:lnTo>
                  <a:lnTo>
                    <a:pt x="0" y="21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19826" y="5734042"/>
              <a:ext cx="667385" cy="400685"/>
            </a:xfrm>
            <a:custGeom>
              <a:avLst/>
              <a:gdLst/>
              <a:ahLst/>
              <a:cxnLst/>
              <a:rect l="l" t="t" r="r" b="b"/>
              <a:pathLst>
                <a:path w="667385" h="400685">
                  <a:moveTo>
                    <a:pt x="0" y="400412"/>
                  </a:moveTo>
                  <a:lnTo>
                    <a:pt x="667246" y="400412"/>
                  </a:lnTo>
                  <a:lnTo>
                    <a:pt x="667246" y="0"/>
                  </a:lnTo>
                  <a:lnTo>
                    <a:pt x="0" y="0"/>
                  </a:lnTo>
                  <a:lnTo>
                    <a:pt x="0" y="400412"/>
                  </a:lnTo>
                  <a:close/>
                </a:path>
              </a:pathLst>
            </a:custGeom>
            <a:ln w="292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661145" y="6127540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661145" y="6112603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661145" y="6083089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661145" y="6053218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661145" y="6023703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661145" y="5994189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661145" y="5964313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661139" y="5919876"/>
              <a:ext cx="2046605" cy="59055"/>
            </a:xfrm>
            <a:custGeom>
              <a:avLst/>
              <a:gdLst/>
              <a:ahLst/>
              <a:cxnLst/>
              <a:rect l="l" t="t" r="r" b="b"/>
              <a:pathLst>
                <a:path w="2046604" h="59054">
                  <a:moveTo>
                    <a:pt x="2046300" y="0"/>
                  </a:moveTo>
                  <a:lnTo>
                    <a:pt x="0" y="0"/>
                  </a:lnTo>
                  <a:lnTo>
                    <a:pt x="0" y="14935"/>
                  </a:lnTo>
                  <a:lnTo>
                    <a:pt x="0" y="43700"/>
                  </a:lnTo>
                  <a:lnTo>
                    <a:pt x="0" y="58635"/>
                  </a:lnTo>
                  <a:lnTo>
                    <a:pt x="2046300" y="58635"/>
                  </a:lnTo>
                  <a:lnTo>
                    <a:pt x="2046300" y="43700"/>
                  </a:lnTo>
                  <a:lnTo>
                    <a:pt x="2046300" y="14935"/>
                  </a:lnTo>
                  <a:lnTo>
                    <a:pt x="2046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661145" y="5890357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661145" y="5860481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B6B6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661145" y="5830968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661145" y="5801092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6C6C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661145" y="5771579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4848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661145" y="5741704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61145" y="5712191"/>
              <a:ext cx="2046605" cy="43815"/>
            </a:xfrm>
            <a:custGeom>
              <a:avLst/>
              <a:gdLst/>
              <a:ahLst/>
              <a:cxnLst/>
              <a:rect l="l" t="t" r="r" b="b"/>
              <a:pathLst>
                <a:path w="2046604" h="43814">
                  <a:moveTo>
                    <a:pt x="0" y="43702"/>
                  </a:moveTo>
                  <a:lnTo>
                    <a:pt x="2046295" y="4370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3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646180" y="5734042"/>
              <a:ext cx="2046605" cy="400685"/>
            </a:xfrm>
            <a:custGeom>
              <a:avLst/>
              <a:gdLst/>
              <a:ahLst/>
              <a:cxnLst/>
              <a:rect l="l" t="t" r="r" b="b"/>
              <a:pathLst>
                <a:path w="2046604" h="400685">
                  <a:moveTo>
                    <a:pt x="0" y="400412"/>
                  </a:moveTo>
                  <a:lnTo>
                    <a:pt x="2046295" y="400412"/>
                  </a:lnTo>
                  <a:lnTo>
                    <a:pt x="2046295" y="0"/>
                  </a:lnTo>
                  <a:lnTo>
                    <a:pt x="0" y="0"/>
                  </a:lnTo>
                  <a:lnTo>
                    <a:pt x="0" y="400412"/>
                  </a:lnTo>
                  <a:close/>
                </a:path>
              </a:pathLst>
            </a:custGeom>
            <a:ln w="291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8" name="object 10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7900" y="4875148"/>
            <a:ext cx="223647" cy="176783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547217" y="4900468"/>
            <a:ext cx="6838315" cy="121158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BD2595"/>
                </a:solidFill>
                <a:latin typeface="Arial MT"/>
                <a:cs typeface="Arial MT"/>
              </a:rPr>
              <a:t>Missing</a:t>
            </a:r>
            <a:r>
              <a:rPr sz="1400" spc="-75" dirty="0">
                <a:solidFill>
                  <a:srgbClr val="BD2595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BD2595"/>
                </a:solidFill>
                <a:latin typeface="Arial MT"/>
                <a:cs typeface="Arial MT"/>
              </a:rPr>
              <a:t>characteristic:Empty</a:t>
            </a:r>
            <a:r>
              <a:rPr sz="1200" spc="-30" dirty="0">
                <a:solidFill>
                  <a:srgbClr val="BD2595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BD2595"/>
                </a:solidFill>
                <a:latin typeface="Arial MT"/>
                <a:cs typeface="Arial MT"/>
              </a:rPr>
              <a:t>bin</a:t>
            </a:r>
            <a:endParaRPr sz="1200">
              <a:latin typeface="Arial MT"/>
              <a:cs typeface="Arial MT"/>
            </a:endParaRPr>
          </a:p>
          <a:p>
            <a:pPr marL="218440" indent="-205740">
              <a:lnSpc>
                <a:spcPct val="100000"/>
              </a:lnSpc>
              <a:spcBef>
                <a:spcPts val="315"/>
              </a:spcBef>
              <a:buChar char="•"/>
              <a:tabLst>
                <a:tab pos="218440" algn="l"/>
              </a:tabLst>
            </a:pPr>
            <a:r>
              <a:rPr sz="1800" spc="-5" dirty="0">
                <a:latin typeface="Arial MT"/>
                <a:cs typeface="Arial MT"/>
              </a:rPr>
              <a:t>Categorical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ordinal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also 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bargrams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 MT"/>
              <a:cs typeface="Arial MT"/>
            </a:endParaRPr>
          </a:p>
          <a:p>
            <a:pPr marL="383540">
              <a:lnSpc>
                <a:spcPct val="100000"/>
              </a:lnSpc>
              <a:spcBef>
                <a:spcPts val="5"/>
              </a:spcBef>
              <a:tabLst>
                <a:tab pos="1644014" algn="l"/>
                <a:tab pos="2904490" algn="l"/>
                <a:tab pos="4476115" algn="l"/>
                <a:tab pos="5573395" algn="l"/>
              </a:tabLst>
            </a:pPr>
            <a:r>
              <a:rPr sz="2100" b="1" spc="-20" dirty="0">
                <a:latin typeface="Arial"/>
                <a:cs typeface="Arial"/>
              </a:rPr>
              <a:t>Nissan	</a:t>
            </a:r>
            <a:r>
              <a:rPr sz="2100" b="1" spc="5" dirty="0">
                <a:latin typeface="Arial"/>
                <a:cs typeface="Arial"/>
              </a:rPr>
              <a:t>Ford	</a:t>
            </a:r>
            <a:r>
              <a:rPr sz="2100" b="1" spc="-20" dirty="0">
                <a:latin typeface="Arial"/>
                <a:cs typeface="Arial"/>
              </a:rPr>
              <a:t>Ferrari	</a:t>
            </a:r>
            <a:r>
              <a:rPr sz="2100" b="1" spc="15" dirty="0">
                <a:latin typeface="Arial"/>
                <a:cs typeface="Arial"/>
              </a:rPr>
              <a:t>MG	</a:t>
            </a:r>
            <a:r>
              <a:rPr sz="2100" b="1" spc="-15" dirty="0">
                <a:latin typeface="Arial"/>
                <a:cs typeface="Arial"/>
              </a:rPr>
              <a:t>Cadillac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21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4068" y="3407961"/>
            <a:ext cx="4749079" cy="3052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6194" y="437464"/>
            <a:ext cx="61188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Simple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(and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common)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representations</a:t>
            </a:r>
            <a:r>
              <a:rPr sz="2200" b="1" spc="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of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1062355"/>
            <a:ext cx="54883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Two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common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techniques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dirty="0">
                <a:latin typeface="Arial MT"/>
                <a:cs typeface="Arial MT"/>
              </a:rPr>
              <a:t> confused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!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15" y="1733270"/>
            <a:ext cx="1186815" cy="757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95"/>
              </a:spcBef>
            </a:pPr>
            <a:r>
              <a:rPr sz="2000" spc="-5" dirty="0">
                <a:latin typeface="Arial MT"/>
                <a:cs typeface="Arial MT"/>
              </a:rPr>
              <a:t>Hi</a:t>
            </a:r>
            <a:r>
              <a:rPr sz="2000" spc="5" dirty="0">
                <a:latin typeface="Arial MT"/>
                <a:cs typeface="Arial MT"/>
              </a:rPr>
              <a:t>s</a:t>
            </a:r>
            <a:r>
              <a:rPr sz="2000" dirty="0">
                <a:latin typeface="Arial MT"/>
                <a:cs typeface="Arial MT"/>
              </a:rPr>
              <a:t>togram  Bar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1920" y="1728089"/>
            <a:ext cx="6243955" cy="10382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819"/>
              </a:spcBef>
            </a:pPr>
            <a:r>
              <a:rPr sz="1800" spc="-5" dirty="0">
                <a:latin typeface="Arial MT"/>
                <a:cs typeface="Arial MT"/>
              </a:rPr>
              <a:t>represents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distribution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numerical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spc="-5" dirty="0">
                <a:latin typeface="Arial MT"/>
                <a:cs typeface="Arial MT"/>
              </a:rPr>
              <a:t>represents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occurrences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categorical/ordinal</a:t>
            </a:r>
            <a:endParaRPr sz="1800">
              <a:latin typeface="Arial MT"/>
              <a:cs typeface="Arial MT"/>
            </a:endParaRPr>
          </a:p>
          <a:p>
            <a:pPr marL="5461635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39988" y="1845500"/>
            <a:ext cx="586105" cy="292100"/>
            <a:chOff x="1939988" y="1845500"/>
            <a:chExt cx="586105" cy="292100"/>
          </a:xfrm>
        </p:grpSpPr>
        <p:sp>
          <p:nvSpPr>
            <p:cNvPr id="8" name="object 8"/>
            <p:cNvSpPr/>
            <p:nvPr/>
          </p:nvSpPr>
          <p:spPr>
            <a:xfrm>
              <a:off x="1944751" y="1850263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80" h="282575">
                  <a:moveTo>
                    <a:pt x="434594" y="0"/>
                  </a:moveTo>
                  <a:lnTo>
                    <a:pt x="434594" y="70612"/>
                  </a:lnTo>
                  <a:lnTo>
                    <a:pt x="0" y="70612"/>
                  </a:lnTo>
                  <a:lnTo>
                    <a:pt x="0" y="211962"/>
                  </a:lnTo>
                  <a:lnTo>
                    <a:pt x="434594" y="211962"/>
                  </a:lnTo>
                  <a:lnTo>
                    <a:pt x="434594" y="282575"/>
                  </a:lnTo>
                  <a:lnTo>
                    <a:pt x="576199" y="141350"/>
                  </a:lnTo>
                  <a:lnTo>
                    <a:pt x="43459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4751" y="1850263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80" h="282575">
                  <a:moveTo>
                    <a:pt x="0" y="70612"/>
                  </a:moveTo>
                  <a:lnTo>
                    <a:pt x="434594" y="70612"/>
                  </a:lnTo>
                  <a:lnTo>
                    <a:pt x="434594" y="0"/>
                  </a:lnTo>
                  <a:lnTo>
                    <a:pt x="576199" y="141350"/>
                  </a:lnTo>
                  <a:lnTo>
                    <a:pt x="434594" y="282575"/>
                  </a:lnTo>
                  <a:lnTo>
                    <a:pt x="434594" y="211962"/>
                  </a:lnTo>
                  <a:lnTo>
                    <a:pt x="0" y="211962"/>
                  </a:lnTo>
                  <a:lnTo>
                    <a:pt x="0" y="706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924113" y="2205545"/>
            <a:ext cx="586105" cy="292100"/>
            <a:chOff x="1924113" y="2205545"/>
            <a:chExt cx="586105" cy="292100"/>
          </a:xfrm>
        </p:grpSpPr>
        <p:sp>
          <p:nvSpPr>
            <p:cNvPr id="11" name="object 11"/>
            <p:cNvSpPr/>
            <p:nvPr/>
          </p:nvSpPr>
          <p:spPr>
            <a:xfrm>
              <a:off x="1928876" y="2210307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80" h="282575">
                  <a:moveTo>
                    <a:pt x="434594" y="0"/>
                  </a:moveTo>
                  <a:lnTo>
                    <a:pt x="434594" y="70612"/>
                  </a:lnTo>
                  <a:lnTo>
                    <a:pt x="0" y="70612"/>
                  </a:lnTo>
                  <a:lnTo>
                    <a:pt x="0" y="211962"/>
                  </a:lnTo>
                  <a:lnTo>
                    <a:pt x="434594" y="211962"/>
                  </a:lnTo>
                  <a:lnTo>
                    <a:pt x="434594" y="282575"/>
                  </a:lnTo>
                  <a:lnTo>
                    <a:pt x="576199" y="141350"/>
                  </a:lnTo>
                  <a:lnTo>
                    <a:pt x="43459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28876" y="2210307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80" h="282575">
                  <a:moveTo>
                    <a:pt x="0" y="70612"/>
                  </a:moveTo>
                  <a:lnTo>
                    <a:pt x="434594" y="70612"/>
                  </a:lnTo>
                  <a:lnTo>
                    <a:pt x="434594" y="0"/>
                  </a:lnTo>
                  <a:lnTo>
                    <a:pt x="576199" y="141350"/>
                  </a:lnTo>
                  <a:lnTo>
                    <a:pt x="434594" y="282575"/>
                  </a:lnTo>
                  <a:lnTo>
                    <a:pt x="434594" y="211962"/>
                  </a:lnTo>
                  <a:lnTo>
                    <a:pt x="0" y="211962"/>
                  </a:lnTo>
                  <a:lnTo>
                    <a:pt x="0" y="706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092" y="3647502"/>
            <a:ext cx="1901571" cy="245232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647950" y="4498949"/>
            <a:ext cx="749300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7E7E7E"/>
                </a:solidFill>
                <a:latin typeface="Arial"/>
                <a:cs typeface="Arial"/>
              </a:rPr>
              <a:t>Ch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rri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es  </a:t>
            </a:r>
            <a:r>
              <a:rPr sz="1400" b="1" spc="-15" dirty="0">
                <a:solidFill>
                  <a:srgbClr val="7E7E7E"/>
                </a:solidFill>
                <a:latin typeface="Arial"/>
                <a:cs typeface="Arial"/>
              </a:rPr>
              <a:t>Apples </a:t>
            </a:r>
            <a:r>
              <a:rPr sz="1400" b="1" spc="-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Kiwis </a:t>
            </a:r>
            <a:r>
              <a:rPr sz="1400" b="1" spc="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Grapes </a:t>
            </a: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 Or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1400" b="1" spc="-10" dirty="0">
                <a:solidFill>
                  <a:srgbClr val="7E7E7E"/>
                </a:solidFill>
                <a:latin typeface="Arial"/>
                <a:cs typeface="Arial"/>
              </a:rPr>
              <a:t>ng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065" y="3961638"/>
            <a:ext cx="43560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14" dirty="0">
                <a:solidFill>
                  <a:srgbClr val="7E7E7E"/>
                </a:solidFill>
                <a:latin typeface="Arial"/>
                <a:cs typeface="Arial"/>
              </a:rPr>
              <a:t>T</a:t>
            </a:r>
            <a:r>
              <a:rPr sz="1400" b="1" spc="-10" dirty="0">
                <a:solidFill>
                  <a:srgbClr val="7E7E7E"/>
                </a:solidFill>
                <a:latin typeface="Arial"/>
                <a:cs typeface="Arial"/>
              </a:rPr>
              <a:t>on</a:t>
            </a: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45329" y="4025010"/>
            <a:ext cx="182181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7E7E7E"/>
                </a:solidFill>
                <a:latin typeface="Arial"/>
                <a:cs typeface="Arial"/>
              </a:rPr>
              <a:t>Marks</a:t>
            </a:r>
            <a:r>
              <a:rPr sz="1600" b="1" spc="-1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E7E7E"/>
                </a:solidFill>
                <a:latin typeface="Arial"/>
                <a:cs typeface="Arial"/>
              </a:rPr>
              <a:t>of</a:t>
            </a:r>
            <a:r>
              <a:rPr sz="1600" b="1" spc="-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sz="1600" b="1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E7E7E"/>
                </a:solidFill>
                <a:latin typeface="Arial"/>
                <a:cs typeface="Arial"/>
              </a:rPr>
              <a:t>Exam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3715" y="2740532"/>
            <a:ext cx="7402830" cy="1212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Both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rectangular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bars(vertical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 horizontal)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length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proportional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values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Arial MT"/>
              <a:cs typeface="Arial MT"/>
            </a:endParaRPr>
          </a:p>
          <a:p>
            <a:pPr marL="720725">
              <a:lnSpc>
                <a:spcPct val="100000"/>
              </a:lnSpc>
            </a:pPr>
            <a:r>
              <a:rPr sz="1600" b="1" spc="-5" dirty="0">
                <a:solidFill>
                  <a:srgbClr val="7E7E7E"/>
                </a:solidFill>
                <a:latin typeface="Arial"/>
                <a:cs typeface="Arial"/>
              </a:rPr>
              <a:t>Fruit</a:t>
            </a:r>
            <a:r>
              <a:rPr sz="1600" b="1" spc="-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7E7E7E"/>
                </a:solidFill>
                <a:latin typeface="Arial"/>
                <a:cs typeface="Arial"/>
              </a:rPr>
              <a:t>production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78578" y="5608116"/>
            <a:ext cx="469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66"/>
                </a:solidFill>
                <a:latin typeface="Arial MT"/>
                <a:cs typeface="Arial MT"/>
              </a:rPr>
              <a:t>Bi</a:t>
            </a:r>
            <a:r>
              <a:rPr sz="1800" spc="-10" dirty="0">
                <a:solidFill>
                  <a:srgbClr val="FF0066"/>
                </a:solidFill>
                <a:latin typeface="Arial MT"/>
                <a:cs typeface="Arial MT"/>
              </a:rPr>
              <a:t>n</a:t>
            </a:r>
            <a:r>
              <a:rPr sz="1800" dirty="0">
                <a:solidFill>
                  <a:srgbClr val="FF0066"/>
                </a:solidFill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16526" y="6237287"/>
            <a:ext cx="4427855" cy="523875"/>
          </a:xfrm>
          <a:custGeom>
            <a:avLst/>
            <a:gdLst/>
            <a:ahLst/>
            <a:cxnLst/>
            <a:rect l="l" t="t" r="r" b="b"/>
            <a:pathLst>
              <a:path w="4427855" h="523875">
                <a:moveTo>
                  <a:pt x="0" y="523875"/>
                </a:moveTo>
                <a:lnTo>
                  <a:pt x="4427474" y="523875"/>
                </a:lnTo>
                <a:lnTo>
                  <a:pt x="4427474" y="0"/>
                </a:lnTo>
                <a:lnTo>
                  <a:pt x="0" y="0"/>
                </a:lnTo>
                <a:lnTo>
                  <a:pt x="0" y="523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14313" y="6291478"/>
            <a:ext cx="32162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3860" algn="l"/>
                <a:tab pos="793750" algn="l"/>
              </a:tabLst>
            </a:pP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5-6	7-8	9-10</a:t>
            </a:r>
            <a:r>
              <a:rPr sz="1200" b="1" spc="29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7E7E7E"/>
                </a:solidFill>
                <a:latin typeface="Arial"/>
                <a:cs typeface="Arial"/>
              </a:rPr>
              <a:t>11-12</a:t>
            </a:r>
            <a:r>
              <a:rPr sz="1200" b="1" spc="-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13-14</a:t>
            </a:r>
            <a:r>
              <a:rPr sz="1200" b="1" spc="-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15-16</a:t>
            </a:r>
            <a:r>
              <a:rPr sz="1200" b="1" spc="-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17-18</a:t>
            </a:r>
            <a:r>
              <a:rPr sz="1200" b="1" spc="-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19-2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96154" y="6291478"/>
            <a:ext cx="932180" cy="427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100"/>
              </a:spcBef>
              <a:tabLst>
                <a:tab pos="697230" algn="l"/>
              </a:tabLst>
            </a:pP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0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-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2	</a:t>
            </a:r>
            <a:r>
              <a:rPr sz="1200" b="1" spc="5" dirty="0">
                <a:solidFill>
                  <a:srgbClr val="7E7E7E"/>
                </a:solidFill>
                <a:latin typeface="Arial"/>
                <a:cs typeface="Arial"/>
              </a:rPr>
              <a:t>3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-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(mark)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50664" y="6010795"/>
            <a:ext cx="598170" cy="401320"/>
          </a:xfrm>
          <a:custGeom>
            <a:avLst/>
            <a:gdLst/>
            <a:ahLst/>
            <a:cxnLst/>
            <a:rect l="l" t="t" r="r" b="b"/>
            <a:pathLst>
              <a:path w="598170" h="401320">
                <a:moveTo>
                  <a:pt x="597662" y="401142"/>
                </a:moveTo>
                <a:lnTo>
                  <a:pt x="596023" y="397840"/>
                </a:lnTo>
                <a:lnTo>
                  <a:pt x="549021" y="302514"/>
                </a:lnTo>
                <a:lnTo>
                  <a:pt x="545846" y="296227"/>
                </a:lnTo>
                <a:lnTo>
                  <a:pt x="538226" y="293649"/>
                </a:lnTo>
                <a:lnTo>
                  <a:pt x="525653" y="299847"/>
                </a:lnTo>
                <a:lnTo>
                  <a:pt x="523113" y="307467"/>
                </a:lnTo>
                <a:lnTo>
                  <a:pt x="526161" y="313753"/>
                </a:lnTo>
                <a:lnTo>
                  <a:pt x="544423" y="350697"/>
                </a:lnTo>
                <a:lnTo>
                  <a:pt x="14097" y="0"/>
                </a:lnTo>
                <a:lnTo>
                  <a:pt x="0" y="21183"/>
                </a:lnTo>
                <a:lnTo>
                  <a:pt x="530390" y="371932"/>
                </a:lnTo>
                <a:lnTo>
                  <a:pt x="482219" y="369214"/>
                </a:lnTo>
                <a:lnTo>
                  <a:pt x="476250" y="374573"/>
                </a:lnTo>
                <a:lnTo>
                  <a:pt x="475488" y="388581"/>
                </a:lnTo>
                <a:lnTo>
                  <a:pt x="480822" y="394576"/>
                </a:lnTo>
                <a:lnTo>
                  <a:pt x="597662" y="401142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50" y="1085850"/>
            <a:ext cx="8648700" cy="44291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5153" y="120395"/>
            <a:ext cx="2019300" cy="1790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437" y="500253"/>
            <a:ext cx="65963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Another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simple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(and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too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common)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representation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2035" y="3237102"/>
            <a:ext cx="1624583" cy="16355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4370" y="1189456"/>
            <a:ext cx="593979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Pie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 MT"/>
                <a:cs typeface="Arial MT"/>
              </a:rPr>
              <a:t>Represents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numerical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proportion,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parts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whole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370" y="2347036"/>
            <a:ext cx="555688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arc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length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each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slice (its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central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angle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area),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proportional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quantity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370" y="2896311"/>
            <a:ext cx="8302625" cy="177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Variations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pie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charts: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much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controversial: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 MT"/>
                <a:cs typeface="Arial MT"/>
              </a:rPr>
              <a:t>many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experts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recommend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avoiding them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http://www.perceptualedge.com/articles/08-21-07.pdf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370" y="5798311"/>
            <a:ext cx="58293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It </a:t>
            </a:r>
            <a:r>
              <a:rPr sz="2000" spc="-5" dirty="0">
                <a:latin typeface="Arial MT"/>
                <a:cs typeface="Arial MT"/>
              </a:rPr>
              <a:t>is difficult </a:t>
            </a:r>
            <a:r>
              <a:rPr sz="2000" dirty="0">
                <a:latin typeface="Arial MT"/>
                <a:cs typeface="Arial MT"/>
              </a:rPr>
              <a:t>to compare </a:t>
            </a:r>
            <a:r>
              <a:rPr sz="2000" spc="-5" dirty="0">
                <a:latin typeface="Arial MT"/>
                <a:cs typeface="Arial MT"/>
              </a:rPr>
              <a:t>different </a:t>
            </a:r>
            <a:r>
              <a:rPr sz="2000" dirty="0">
                <a:latin typeface="Arial MT"/>
                <a:cs typeface="Arial MT"/>
              </a:rPr>
              <a:t>sections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pie </a:t>
            </a:r>
            <a:r>
              <a:rPr sz="2000" dirty="0">
                <a:latin typeface="Arial MT"/>
                <a:cs typeface="Arial MT"/>
              </a:rPr>
              <a:t> chart,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compare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across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different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pie</a:t>
            </a:r>
            <a:r>
              <a:rPr sz="2000" dirty="0">
                <a:latin typeface="Arial MT"/>
                <a:cs typeface="Arial MT"/>
              </a:rPr>
              <a:t> charts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76618" y="2029460"/>
            <a:ext cx="17538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49554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Native English </a:t>
            </a:r>
            <a:r>
              <a:rPr sz="1400" b="1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speaking</a:t>
            </a:r>
            <a:r>
              <a:rPr sz="1400" b="1" spc="-6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7E7E7E"/>
                </a:solidFill>
                <a:latin typeface="Arial"/>
                <a:cs typeface="Arial"/>
              </a:rPr>
              <a:t>population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00215" y="4961098"/>
            <a:ext cx="2808351" cy="18056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0976" y="4997027"/>
            <a:ext cx="848734" cy="7741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4370" y="1249807"/>
            <a:ext cx="7412355" cy="4942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Simple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criteria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determine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whether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pie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acceptable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Consider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only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if</a:t>
            </a:r>
            <a:r>
              <a:rPr sz="2000" dirty="0"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parts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make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up a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meaningful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whole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parts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are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mutually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exclusive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9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  <a:tab pos="1997075" algn="l"/>
              </a:tabLst>
            </a:pPr>
            <a:r>
              <a:rPr sz="2000" b="1" dirty="0">
                <a:latin typeface="Arial"/>
                <a:cs typeface="Arial"/>
              </a:rPr>
              <a:t>There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are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&lt;6	parts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and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slices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have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not </a:t>
            </a:r>
            <a:r>
              <a:rPr sz="2000" b="1" spc="-10" dirty="0">
                <a:latin typeface="Arial"/>
                <a:cs typeface="Arial"/>
              </a:rPr>
              <a:t>very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different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sizes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"/>
              <a:cs typeface="Arial"/>
            </a:endParaRPr>
          </a:p>
          <a:p>
            <a:pPr marR="1456690" algn="ctr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main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purpose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compare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between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parts,</a:t>
            </a:r>
            <a:endParaRPr sz="2000">
              <a:latin typeface="Arial MT"/>
              <a:cs typeface="Arial MT"/>
            </a:endParaRPr>
          </a:p>
          <a:p>
            <a:pPr marR="1409700" algn="ctr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different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chart!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https://eagereyes.org/techniques/pie-charts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6043" y="1307035"/>
            <a:ext cx="1763395" cy="7721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5725" rIns="0" bIns="0" rtlCol="0">
            <a:spAutoFit/>
          </a:bodyPr>
          <a:lstStyle/>
          <a:p>
            <a:pPr marL="467995">
              <a:lnSpc>
                <a:spcPct val="100000"/>
              </a:lnSpc>
              <a:spcBef>
                <a:spcPts val="675"/>
              </a:spcBef>
            </a:pPr>
            <a:r>
              <a:rPr sz="3450" spc="-40" dirty="0">
                <a:solidFill>
                  <a:srgbClr val="FFFFFF"/>
                </a:solidFill>
              </a:rPr>
              <a:t>Data</a:t>
            </a:r>
            <a:endParaRPr sz="3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6049" y="3567203"/>
            <a:ext cx="1790518" cy="135071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924199" y="3856375"/>
            <a:ext cx="3802379" cy="993140"/>
            <a:chOff x="3924199" y="3856375"/>
            <a:chExt cx="3802379" cy="993140"/>
          </a:xfrm>
        </p:grpSpPr>
        <p:sp>
          <p:nvSpPr>
            <p:cNvPr id="5" name="object 5"/>
            <p:cNvSpPr/>
            <p:nvPr/>
          </p:nvSpPr>
          <p:spPr>
            <a:xfrm>
              <a:off x="4725443" y="3870138"/>
              <a:ext cx="645795" cy="744220"/>
            </a:xfrm>
            <a:custGeom>
              <a:avLst/>
              <a:gdLst/>
              <a:ahLst/>
              <a:cxnLst/>
              <a:rect l="l" t="t" r="r" b="b"/>
              <a:pathLst>
                <a:path w="645795" h="744220">
                  <a:moveTo>
                    <a:pt x="13491" y="0"/>
                  </a:moveTo>
                  <a:lnTo>
                    <a:pt x="21522" y="43900"/>
                  </a:lnTo>
                  <a:lnTo>
                    <a:pt x="50290" y="110313"/>
                  </a:lnTo>
                  <a:lnTo>
                    <a:pt x="96295" y="170795"/>
                  </a:lnTo>
                  <a:lnTo>
                    <a:pt x="125266" y="198530"/>
                  </a:lnTo>
                  <a:lnTo>
                    <a:pt x="157950" y="224445"/>
                  </a:lnTo>
                  <a:lnTo>
                    <a:pt x="194149" y="248426"/>
                  </a:lnTo>
                  <a:lnTo>
                    <a:pt x="233666" y="270360"/>
                  </a:lnTo>
                  <a:lnTo>
                    <a:pt x="276300" y="290136"/>
                  </a:lnTo>
                  <a:lnTo>
                    <a:pt x="321854" y="307641"/>
                  </a:lnTo>
                  <a:lnTo>
                    <a:pt x="370130" y="322762"/>
                  </a:lnTo>
                  <a:lnTo>
                    <a:pt x="420928" y="335386"/>
                  </a:lnTo>
                  <a:lnTo>
                    <a:pt x="474050" y="345401"/>
                  </a:lnTo>
                  <a:lnTo>
                    <a:pt x="529297" y="352694"/>
                  </a:lnTo>
                  <a:lnTo>
                    <a:pt x="586472" y="357152"/>
                  </a:lnTo>
                  <a:lnTo>
                    <a:pt x="645375" y="358663"/>
                  </a:lnTo>
                  <a:lnTo>
                    <a:pt x="645375" y="342740"/>
                  </a:lnTo>
                  <a:lnTo>
                    <a:pt x="645375" y="334563"/>
                  </a:lnTo>
                  <a:lnTo>
                    <a:pt x="645375" y="331550"/>
                  </a:lnTo>
                  <a:lnTo>
                    <a:pt x="645375" y="331120"/>
                  </a:lnTo>
                </a:path>
                <a:path w="645795" h="744220">
                  <a:moveTo>
                    <a:pt x="645375" y="386206"/>
                  </a:moveTo>
                  <a:lnTo>
                    <a:pt x="583059" y="387894"/>
                  </a:lnTo>
                  <a:lnTo>
                    <a:pt x="522694" y="392843"/>
                  </a:lnTo>
                  <a:lnTo>
                    <a:pt x="464515" y="400887"/>
                  </a:lnTo>
                  <a:lnTo>
                    <a:pt x="408759" y="411856"/>
                  </a:lnTo>
                  <a:lnTo>
                    <a:pt x="355660" y="425583"/>
                  </a:lnTo>
                  <a:lnTo>
                    <a:pt x="305455" y="441900"/>
                  </a:lnTo>
                  <a:lnTo>
                    <a:pt x="258380" y="460639"/>
                  </a:lnTo>
                  <a:lnTo>
                    <a:pt x="214669" y="481631"/>
                  </a:lnTo>
                  <a:lnTo>
                    <a:pt x="174559" y="504708"/>
                  </a:lnTo>
                  <a:lnTo>
                    <a:pt x="138285" y="529702"/>
                  </a:lnTo>
                  <a:lnTo>
                    <a:pt x="106083" y="556445"/>
                  </a:lnTo>
                  <a:lnTo>
                    <a:pt x="78189" y="584768"/>
                  </a:lnTo>
                  <a:lnTo>
                    <a:pt x="36266" y="645485"/>
                  </a:lnTo>
                  <a:lnTo>
                    <a:pt x="14401" y="710507"/>
                  </a:lnTo>
                  <a:lnTo>
                    <a:pt x="11580" y="744212"/>
                  </a:lnTo>
                  <a:lnTo>
                    <a:pt x="0" y="744212"/>
                  </a:lnTo>
                  <a:lnTo>
                    <a:pt x="1286" y="744212"/>
                  </a:lnTo>
                  <a:lnTo>
                    <a:pt x="7720" y="744212"/>
                  </a:lnTo>
                  <a:lnTo>
                    <a:pt x="11580" y="744212"/>
                  </a:lnTo>
                </a:path>
              </a:pathLst>
            </a:custGeom>
            <a:ln w="27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09574" y="4091113"/>
              <a:ext cx="165735" cy="303530"/>
            </a:xfrm>
            <a:custGeom>
              <a:avLst/>
              <a:gdLst/>
              <a:ahLst/>
              <a:cxnLst/>
              <a:rect l="l" t="t" r="r" b="b"/>
              <a:pathLst>
                <a:path w="165735" h="303529">
                  <a:moveTo>
                    <a:pt x="82621" y="0"/>
                  </a:moveTo>
                  <a:lnTo>
                    <a:pt x="46435" y="9897"/>
                  </a:lnTo>
                  <a:lnTo>
                    <a:pt x="20620" y="37868"/>
                  </a:lnTo>
                  <a:lnTo>
                    <a:pt x="5150" y="81326"/>
                  </a:lnTo>
                  <a:lnTo>
                    <a:pt x="0" y="137688"/>
                  </a:lnTo>
                  <a:lnTo>
                    <a:pt x="5150" y="198365"/>
                  </a:lnTo>
                  <a:lnTo>
                    <a:pt x="20621" y="251290"/>
                  </a:lnTo>
                  <a:lnTo>
                    <a:pt x="46435" y="288722"/>
                  </a:lnTo>
                  <a:lnTo>
                    <a:pt x="82621" y="302919"/>
                  </a:lnTo>
                  <a:lnTo>
                    <a:pt x="118806" y="288722"/>
                  </a:lnTo>
                  <a:lnTo>
                    <a:pt x="144621" y="251289"/>
                  </a:lnTo>
                  <a:lnTo>
                    <a:pt x="160091" y="198364"/>
                  </a:lnTo>
                  <a:lnTo>
                    <a:pt x="165242" y="137688"/>
                  </a:lnTo>
                  <a:lnTo>
                    <a:pt x="160091" y="81326"/>
                  </a:lnTo>
                  <a:lnTo>
                    <a:pt x="144621" y="37868"/>
                  </a:lnTo>
                  <a:lnTo>
                    <a:pt x="118806" y="9897"/>
                  </a:lnTo>
                  <a:lnTo>
                    <a:pt x="82621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09574" y="4091113"/>
              <a:ext cx="165735" cy="303530"/>
            </a:xfrm>
            <a:custGeom>
              <a:avLst/>
              <a:gdLst/>
              <a:ahLst/>
              <a:cxnLst/>
              <a:rect l="l" t="t" r="r" b="b"/>
              <a:pathLst>
                <a:path w="165735" h="303529">
                  <a:moveTo>
                    <a:pt x="0" y="137688"/>
                  </a:moveTo>
                  <a:lnTo>
                    <a:pt x="5150" y="198364"/>
                  </a:lnTo>
                  <a:lnTo>
                    <a:pt x="20621" y="251289"/>
                  </a:lnTo>
                  <a:lnTo>
                    <a:pt x="46435" y="288722"/>
                  </a:lnTo>
                  <a:lnTo>
                    <a:pt x="82621" y="302919"/>
                  </a:lnTo>
                  <a:lnTo>
                    <a:pt x="118806" y="288722"/>
                  </a:lnTo>
                  <a:lnTo>
                    <a:pt x="144621" y="251290"/>
                  </a:lnTo>
                  <a:lnTo>
                    <a:pt x="160091" y="198365"/>
                  </a:lnTo>
                  <a:lnTo>
                    <a:pt x="165242" y="137688"/>
                  </a:lnTo>
                  <a:lnTo>
                    <a:pt x="160091" y="81326"/>
                  </a:lnTo>
                  <a:lnTo>
                    <a:pt x="144621" y="37868"/>
                  </a:lnTo>
                  <a:lnTo>
                    <a:pt x="118806" y="9897"/>
                  </a:lnTo>
                  <a:lnTo>
                    <a:pt x="82621" y="0"/>
                  </a:lnTo>
                  <a:lnTo>
                    <a:pt x="46435" y="9897"/>
                  </a:lnTo>
                  <a:lnTo>
                    <a:pt x="20621" y="37868"/>
                  </a:lnTo>
                  <a:lnTo>
                    <a:pt x="5150" y="81326"/>
                  </a:lnTo>
                  <a:lnTo>
                    <a:pt x="0" y="137688"/>
                  </a:lnTo>
                </a:path>
              </a:pathLst>
            </a:custGeom>
            <a:ln w="55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9471" y="3967210"/>
              <a:ext cx="151675" cy="3717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37957" y="4614351"/>
              <a:ext cx="3775075" cy="220979"/>
            </a:xfrm>
            <a:custGeom>
              <a:avLst/>
              <a:gdLst/>
              <a:ahLst/>
              <a:cxnLst/>
              <a:rect l="l" t="t" r="r" b="b"/>
              <a:pathLst>
                <a:path w="3775075" h="220979">
                  <a:moveTo>
                    <a:pt x="3774805" y="0"/>
                  </a:moveTo>
                  <a:lnTo>
                    <a:pt x="0" y="0"/>
                  </a:lnTo>
                  <a:lnTo>
                    <a:pt x="0" y="220975"/>
                  </a:lnTo>
                  <a:lnTo>
                    <a:pt x="3747081" y="220975"/>
                  </a:lnTo>
                  <a:lnTo>
                    <a:pt x="3747081" y="0"/>
                  </a:lnTo>
                  <a:lnTo>
                    <a:pt x="37748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37957" y="4614351"/>
              <a:ext cx="3775075" cy="220979"/>
            </a:xfrm>
            <a:custGeom>
              <a:avLst/>
              <a:gdLst/>
              <a:ahLst/>
              <a:cxnLst/>
              <a:rect l="l" t="t" r="r" b="b"/>
              <a:pathLst>
                <a:path w="3775075" h="220979">
                  <a:moveTo>
                    <a:pt x="0" y="0"/>
                  </a:moveTo>
                  <a:lnTo>
                    <a:pt x="0" y="220975"/>
                  </a:lnTo>
                  <a:lnTo>
                    <a:pt x="3747081" y="220975"/>
                  </a:lnTo>
                  <a:lnTo>
                    <a:pt x="3747081" y="0"/>
                  </a:lnTo>
                  <a:lnTo>
                    <a:pt x="3774805" y="0"/>
                  </a:lnTo>
                </a:path>
              </a:pathLst>
            </a:custGeom>
            <a:ln w="275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535613" y="2767839"/>
            <a:ext cx="2039620" cy="854710"/>
            <a:chOff x="5535613" y="2767839"/>
            <a:chExt cx="2039620" cy="854710"/>
          </a:xfrm>
        </p:grpSpPr>
        <p:sp>
          <p:nvSpPr>
            <p:cNvPr id="12" name="object 12"/>
            <p:cNvSpPr/>
            <p:nvPr/>
          </p:nvSpPr>
          <p:spPr>
            <a:xfrm>
              <a:off x="5563236" y="2795462"/>
              <a:ext cx="1984375" cy="799465"/>
            </a:xfrm>
            <a:custGeom>
              <a:avLst/>
              <a:gdLst/>
              <a:ahLst/>
              <a:cxnLst/>
              <a:rect l="l" t="t" r="r" b="b"/>
              <a:pathLst>
                <a:path w="1984375" h="799464">
                  <a:moveTo>
                    <a:pt x="992004" y="0"/>
                  </a:moveTo>
                  <a:lnTo>
                    <a:pt x="923706" y="852"/>
                  </a:lnTo>
                  <a:lnTo>
                    <a:pt x="856700" y="3378"/>
                  </a:lnTo>
                  <a:lnTo>
                    <a:pt x="791131" y="7531"/>
                  </a:lnTo>
                  <a:lnTo>
                    <a:pt x="727142" y="13262"/>
                  </a:lnTo>
                  <a:lnTo>
                    <a:pt x="664876" y="20524"/>
                  </a:lnTo>
                  <a:lnTo>
                    <a:pt x="604476" y="29270"/>
                  </a:lnTo>
                  <a:lnTo>
                    <a:pt x="546087" y="39451"/>
                  </a:lnTo>
                  <a:lnTo>
                    <a:pt x="489851" y="51022"/>
                  </a:lnTo>
                  <a:lnTo>
                    <a:pt x="435912" y="63933"/>
                  </a:lnTo>
                  <a:lnTo>
                    <a:pt x="384413" y="78137"/>
                  </a:lnTo>
                  <a:lnTo>
                    <a:pt x="335499" y="93588"/>
                  </a:lnTo>
                  <a:lnTo>
                    <a:pt x="289311" y="110237"/>
                  </a:lnTo>
                  <a:lnTo>
                    <a:pt x="245994" y="128037"/>
                  </a:lnTo>
                  <a:lnTo>
                    <a:pt x="205692" y="146941"/>
                  </a:lnTo>
                  <a:lnTo>
                    <a:pt x="168547" y="166900"/>
                  </a:lnTo>
                  <a:lnTo>
                    <a:pt x="134702" y="187867"/>
                  </a:lnTo>
                  <a:lnTo>
                    <a:pt x="77491" y="232638"/>
                  </a:lnTo>
                  <a:lnTo>
                    <a:pt x="35205" y="280871"/>
                  </a:lnTo>
                  <a:lnTo>
                    <a:pt x="8992" y="332187"/>
                  </a:lnTo>
                  <a:lnTo>
                    <a:pt x="0" y="386206"/>
                  </a:lnTo>
                  <a:lnTo>
                    <a:pt x="2094" y="412502"/>
                  </a:lnTo>
                  <a:lnTo>
                    <a:pt x="18472" y="464045"/>
                  </a:lnTo>
                  <a:lnTo>
                    <a:pt x="50255" y="513770"/>
                  </a:lnTo>
                  <a:lnTo>
                    <a:pt x="96428" y="561168"/>
                  </a:lnTo>
                  <a:lnTo>
                    <a:pt x="155975" y="605732"/>
                  </a:lnTo>
                  <a:lnTo>
                    <a:pt x="190447" y="626792"/>
                  </a:lnTo>
                  <a:lnTo>
                    <a:pt x="227881" y="646954"/>
                  </a:lnTo>
                  <a:lnTo>
                    <a:pt x="268152" y="666153"/>
                  </a:lnTo>
                  <a:lnTo>
                    <a:pt x="311132" y="684326"/>
                  </a:lnTo>
                  <a:lnTo>
                    <a:pt x="356694" y="701410"/>
                  </a:lnTo>
                  <a:lnTo>
                    <a:pt x="404711" y="717342"/>
                  </a:lnTo>
                  <a:lnTo>
                    <a:pt x="455057" y="732057"/>
                  </a:lnTo>
                  <a:lnTo>
                    <a:pt x="507604" y="745493"/>
                  </a:lnTo>
                  <a:lnTo>
                    <a:pt x="562225" y="757585"/>
                  </a:lnTo>
                  <a:lnTo>
                    <a:pt x="618794" y="768271"/>
                  </a:lnTo>
                  <a:lnTo>
                    <a:pt x="677184" y="777488"/>
                  </a:lnTo>
                  <a:lnTo>
                    <a:pt x="737268" y="785170"/>
                  </a:lnTo>
                  <a:lnTo>
                    <a:pt x="798919" y="791256"/>
                  </a:lnTo>
                  <a:lnTo>
                    <a:pt x="862010" y="795682"/>
                  </a:lnTo>
                  <a:lnTo>
                    <a:pt x="926414" y="798384"/>
                  </a:lnTo>
                  <a:lnTo>
                    <a:pt x="992004" y="799299"/>
                  </a:lnTo>
                  <a:lnTo>
                    <a:pt x="1057594" y="798384"/>
                  </a:lnTo>
                  <a:lnTo>
                    <a:pt x="1121998" y="795682"/>
                  </a:lnTo>
                  <a:lnTo>
                    <a:pt x="1185089" y="791256"/>
                  </a:lnTo>
                  <a:lnTo>
                    <a:pt x="1246740" y="785170"/>
                  </a:lnTo>
                  <a:lnTo>
                    <a:pt x="1306824" y="777488"/>
                  </a:lnTo>
                  <a:lnTo>
                    <a:pt x="1365214" y="768271"/>
                  </a:lnTo>
                  <a:lnTo>
                    <a:pt x="1421783" y="757585"/>
                  </a:lnTo>
                  <a:lnTo>
                    <a:pt x="1476404" y="745493"/>
                  </a:lnTo>
                  <a:lnTo>
                    <a:pt x="1528951" y="732057"/>
                  </a:lnTo>
                  <a:lnTo>
                    <a:pt x="1579297" y="717342"/>
                  </a:lnTo>
                  <a:lnTo>
                    <a:pt x="1627314" y="701410"/>
                  </a:lnTo>
                  <a:lnTo>
                    <a:pt x="1672876" y="684326"/>
                  </a:lnTo>
                  <a:lnTo>
                    <a:pt x="1715856" y="666153"/>
                  </a:lnTo>
                  <a:lnTo>
                    <a:pt x="1756127" y="646954"/>
                  </a:lnTo>
                  <a:lnTo>
                    <a:pt x="1793561" y="626792"/>
                  </a:lnTo>
                  <a:lnTo>
                    <a:pt x="1828033" y="605732"/>
                  </a:lnTo>
                  <a:lnTo>
                    <a:pt x="1859415" y="583836"/>
                  </a:lnTo>
                  <a:lnTo>
                    <a:pt x="1912402" y="537792"/>
                  </a:lnTo>
                  <a:lnTo>
                    <a:pt x="1951506" y="489167"/>
                  </a:lnTo>
                  <a:lnTo>
                    <a:pt x="1975714" y="438469"/>
                  </a:lnTo>
                  <a:lnTo>
                    <a:pt x="1984008" y="386206"/>
                  </a:lnTo>
                  <a:lnTo>
                    <a:pt x="1981736" y="358883"/>
                  </a:lnTo>
                  <a:lnTo>
                    <a:pt x="1963990" y="306167"/>
                  </a:lnTo>
                  <a:lnTo>
                    <a:pt x="1929597" y="256345"/>
                  </a:lnTo>
                  <a:lnTo>
                    <a:pt x="1879705" y="209796"/>
                  </a:lnTo>
                  <a:lnTo>
                    <a:pt x="1815461" y="166900"/>
                  </a:lnTo>
                  <a:lnTo>
                    <a:pt x="1778316" y="146941"/>
                  </a:lnTo>
                  <a:lnTo>
                    <a:pt x="1738013" y="128037"/>
                  </a:lnTo>
                  <a:lnTo>
                    <a:pt x="1694697" y="110237"/>
                  </a:lnTo>
                  <a:lnTo>
                    <a:pt x="1648509" y="93588"/>
                  </a:lnTo>
                  <a:lnTo>
                    <a:pt x="1599594" y="78137"/>
                  </a:lnTo>
                  <a:lnTo>
                    <a:pt x="1548096" y="63933"/>
                  </a:lnTo>
                  <a:lnTo>
                    <a:pt x="1494157" y="51022"/>
                  </a:lnTo>
                  <a:lnTo>
                    <a:pt x="1437921" y="39451"/>
                  </a:lnTo>
                  <a:lnTo>
                    <a:pt x="1379531" y="29270"/>
                  </a:lnTo>
                  <a:lnTo>
                    <a:pt x="1319132" y="20524"/>
                  </a:lnTo>
                  <a:lnTo>
                    <a:pt x="1256866" y="13262"/>
                  </a:lnTo>
                  <a:lnTo>
                    <a:pt x="1192876" y="7531"/>
                  </a:lnTo>
                  <a:lnTo>
                    <a:pt x="1127307" y="3378"/>
                  </a:lnTo>
                  <a:lnTo>
                    <a:pt x="1060302" y="852"/>
                  </a:lnTo>
                  <a:lnTo>
                    <a:pt x="992004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63236" y="2795462"/>
              <a:ext cx="1984375" cy="799465"/>
            </a:xfrm>
            <a:custGeom>
              <a:avLst/>
              <a:gdLst/>
              <a:ahLst/>
              <a:cxnLst/>
              <a:rect l="l" t="t" r="r" b="b"/>
              <a:pathLst>
                <a:path w="1984375" h="799464">
                  <a:moveTo>
                    <a:pt x="0" y="386206"/>
                  </a:moveTo>
                  <a:lnTo>
                    <a:pt x="8294" y="438469"/>
                  </a:lnTo>
                  <a:lnTo>
                    <a:pt x="32502" y="489167"/>
                  </a:lnTo>
                  <a:lnTo>
                    <a:pt x="71606" y="537792"/>
                  </a:lnTo>
                  <a:lnTo>
                    <a:pt x="124593" y="583836"/>
                  </a:lnTo>
                  <a:lnTo>
                    <a:pt x="155975" y="605732"/>
                  </a:lnTo>
                  <a:lnTo>
                    <a:pt x="190447" y="626792"/>
                  </a:lnTo>
                  <a:lnTo>
                    <a:pt x="227881" y="646954"/>
                  </a:lnTo>
                  <a:lnTo>
                    <a:pt x="268152" y="666153"/>
                  </a:lnTo>
                  <a:lnTo>
                    <a:pt x="311132" y="684326"/>
                  </a:lnTo>
                  <a:lnTo>
                    <a:pt x="356694" y="701410"/>
                  </a:lnTo>
                  <a:lnTo>
                    <a:pt x="404711" y="717342"/>
                  </a:lnTo>
                  <a:lnTo>
                    <a:pt x="455057" y="732057"/>
                  </a:lnTo>
                  <a:lnTo>
                    <a:pt x="507604" y="745493"/>
                  </a:lnTo>
                  <a:lnTo>
                    <a:pt x="562225" y="757585"/>
                  </a:lnTo>
                  <a:lnTo>
                    <a:pt x="618795" y="768271"/>
                  </a:lnTo>
                  <a:lnTo>
                    <a:pt x="677185" y="777488"/>
                  </a:lnTo>
                  <a:lnTo>
                    <a:pt x="737268" y="785170"/>
                  </a:lnTo>
                  <a:lnTo>
                    <a:pt x="798919" y="791256"/>
                  </a:lnTo>
                  <a:lnTo>
                    <a:pt x="862010" y="795682"/>
                  </a:lnTo>
                  <a:lnTo>
                    <a:pt x="926414" y="798384"/>
                  </a:lnTo>
                  <a:lnTo>
                    <a:pt x="992004" y="799299"/>
                  </a:lnTo>
                  <a:lnTo>
                    <a:pt x="1057594" y="798384"/>
                  </a:lnTo>
                  <a:lnTo>
                    <a:pt x="1121998" y="795682"/>
                  </a:lnTo>
                  <a:lnTo>
                    <a:pt x="1185089" y="791256"/>
                  </a:lnTo>
                  <a:lnTo>
                    <a:pt x="1246740" y="785170"/>
                  </a:lnTo>
                  <a:lnTo>
                    <a:pt x="1306824" y="777488"/>
                  </a:lnTo>
                  <a:lnTo>
                    <a:pt x="1365214" y="768271"/>
                  </a:lnTo>
                  <a:lnTo>
                    <a:pt x="1421783" y="757585"/>
                  </a:lnTo>
                  <a:lnTo>
                    <a:pt x="1476404" y="745493"/>
                  </a:lnTo>
                  <a:lnTo>
                    <a:pt x="1528952" y="732057"/>
                  </a:lnTo>
                  <a:lnTo>
                    <a:pt x="1579297" y="717342"/>
                  </a:lnTo>
                  <a:lnTo>
                    <a:pt x="1627314" y="701410"/>
                  </a:lnTo>
                  <a:lnTo>
                    <a:pt x="1672876" y="684326"/>
                  </a:lnTo>
                  <a:lnTo>
                    <a:pt x="1715856" y="666153"/>
                  </a:lnTo>
                  <a:lnTo>
                    <a:pt x="1756127" y="646954"/>
                  </a:lnTo>
                  <a:lnTo>
                    <a:pt x="1793561" y="626792"/>
                  </a:lnTo>
                  <a:lnTo>
                    <a:pt x="1828033" y="605732"/>
                  </a:lnTo>
                  <a:lnTo>
                    <a:pt x="1859415" y="583836"/>
                  </a:lnTo>
                  <a:lnTo>
                    <a:pt x="1912402" y="537792"/>
                  </a:lnTo>
                  <a:lnTo>
                    <a:pt x="1951506" y="489167"/>
                  </a:lnTo>
                  <a:lnTo>
                    <a:pt x="1975714" y="438469"/>
                  </a:lnTo>
                  <a:lnTo>
                    <a:pt x="1984008" y="386206"/>
                  </a:lnTo>
                  <a:lnTo>
                    <a:pt x="1981736" y="358883"/>
                  </a:lnTo>
                  <a:lnTo>
                    <a:pt x="1963990" y="306167"/>
                  </a:lnTo>
                  <a:lnTo>
                    <a:pt x="1929597" y="256345"/>
                  </a:lnTo>
                  <a:lnTo>
                    <a:pt x="1879705" y="209796"/>
                  </a:lnTo>
                  <a:lnTo>
                    <a:pt x="1815461" y="166900"/>
                  </a:lnTo>
                  <a:lnTo>
                    <a:pt x="1778316" y="146941"/>
                  </a:lnTo>
                  <a:lnTo>
                    <a:pt x="1738013" y="128037"/>
                  </a:lnTo>
                  <a:lnTo>
                    <a:pt x="1694697" y="110237"/>
                  </a:lnTo>
                  <a:lnTo>
                    <a:pt x="1648509" y="93588"/>
                  </a:lnTo>
                  <a:lnTo>
                    <a:pt x="1599594" y="78137"/>
                  </a:lnTo>
                  <a:lnTo>
                    <a:pt x="1548096" y="63933"/>
                  </a:lnTo>
                  <a:lnTo>
                    <a:pt x="1494157" y="51022"/>
                  </a:lnTo>
                  <a:lnTo>
                    <a:pt x="1437921" y="39451"/>
                  </a:lnTo>
                  <a:lnTo>
                    <a:pt x="1379531" y="29270"/>
                  </a:lnTo>
                  <a:lnTo>
                    <a:pt x="1319132" y="20524"/>
                  </a:lnTo>
                  <a:lnTo>
                    <a:pt x="1256866" y="13262"/>
                  </a:lnTo>
                  <a:lnTo>
                    <a:pt x="1192876" y="7531"/>
                  </a:lnTo>
                  <a:lnTo>
                    <a:pt x="1127307" y="3378"/>
                  </a:lnTo>
                  <a:lnTo>
                    <a:pt x="1060302" y="852"/>
                  </a:lnTo>
                  <a:lnTo>
                    <a:pt x="992004" y="0"/>
                  </a:lnTo>
                  <a:lnTo>
                    <a:pt x="923706" y="852"/>
                  </a:lnTo>
                  <a:lnTo>
                    <a:pt x="856700" y="3378"/>
                  </a:lnTo>
                  <a:lnTo>
                    <a:pt x="791131" y="7531"/>
                  </a:lnTo>
                  <a:lnTo>
                    <a:pt x="727142" y="13262"/>
                  </a:lnTo>
                  <a:lnTo>
                    <a:pt x="664876" y="20524"/>
                  </a:lnTo>
                  <a:lnTo>
                    <a:pt x="604476" y="29270"/>
                  </a:lnTo>
                  <a:lnTo>
                    <a:pt x="546087" y="39451"/>
                  </a:lnTo>
                  <a:lnTo>
                    <a:pt x="489851" y="51022"/>
                  </a:lnTo>
                  <a:lnTo>
                    <a:pt x="435912" y="63933"/>
                  </a:lnTo>
                  <a:lnTo>
                    <a:pt x="384413" y="78137"/>
                  </a:lnTo>
                  <a:lnTo>
                    <a:pt x="335499" y="93588"/>
                  </a:lnTo>
                  <a:lnTo>
                    <a:pt x="289311" y="110237"/>
                  </a:lnTo>
                  <a:lnTo>
                    <a:pt x="245994" y="128037"/>
                  </a:lnTo>
                  <a:lnTo>
                    <a:pt x="205692" y="146941"/>
                  </a:lnTo>
                  <a:lnTo>
                    <a:pt x="168547" y="166900"/>
                  </a:lnTo>
                  <a:lnTo>
                    <a:pt x="134702" y="187867"/>
                  </a:lnTo>
                  <a:lnTo>
                    <a:pt x="104303" y="209796"/>
                  </a:lnTo>
                  <a:lnTo>
                    <a:pt x="54411" y="256345"/>
                  </a:lnTo>
                  <a:lnTo>
                    <a:pt x="20018" y="306167"/>
                  </a:lnTo>
                  <a:lnTo>
                    <a:pt x="2272" y="358883"/>
                  </a:lnTo>
                  <a:lnTo>
                    <a:pt x="0" y="386206"/>
                  </a:lnTo>
                </a:path>
              </a:pathLst>
            </a:custGeom>
            <a:ln w="55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908744" y="3031499"/>
            <a:ext cx="1136015" cy="355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50" b="1" spc="-40" dirty="0">
                <a:latin typeface="Arial"/>
                <a:cs typeface="Arial"/>
              </a:rPr>
              <a:t>A</a:t>
            </a:r>
            <a:r>
              <a:rPr sz="2150" b="1" spc="10" dirty="0">
                <a:latin typeface="Arial"/>
                <a:cs typeface="Arial"/>
              </a:rPr>
              <a:t>h</a:t>
            </a:r>
            <a:r>
              <a:rPr sz="2150" b="1" spc="-190" dirty="0">
                <a:latin typeface="Arial"/>
                <a:cs typeface="Arial"/>
              </a:rPr>
              <a:t> </a:t>
            </a:r>
            <a:r>
              <a:rPr sz="2150" b="1" spc="175" dirty="0">
                <a:latin typeface="Arial"/>
                <a:cs typeface="Arial"/>
              </a:rPr>
              <a:t>H</a:t>
            </a:r>
            <a:r>
              <a:rPr sz="2150" b="1" spc="10" dirty="0">
                <a:latin typeface="Arial"/>
                <a:cs typeface="Arial"/>
              </a:rPr>
              <a:t>A</a:t>
            </a:r>
            <a:r>
              <a:rPr sz="2150" b="1" spc="-215" dirty="0">
                <a:latin typeface="Arial"/>
                <a:cs typeface="Arial"/>
              </a:rPr>
              <a:t> </a:t>
            </a:r>
            <a:r>
              <a:rPr sz="2150" b="1" spc="5" dirty="0">
                <a:latin typeface="Arial"/>
                <a:cs typeface="Arial"/>
              </a:rPr>
              <a:t>!</a:t>
            </a:r>
            <a:r>
              <a:rPr sz="2150" b="1" spc="-240" dirty="0">
                <a:latin typeface="Arial"/>
                <a:cs typeface="Arial"/>
              </a:rPr>
              <a:t> </a:t>
            </a:r>
            <a:r>
              <a:rPr sz="2150" b="1" spc="5" dirty="0">
                <a:latin typeface="Arial"/>
                <a:cs typeface="Arial"/>
              </a:rPr>
              <a:t>!</a:t>
            </a:r>
            <a:endParaRPr sz="2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3651" y="3622304"/>
            <a:ext cx="496570" cy="165735"/>
          </a:xfrm>
          <a:custGeom>
            <a:avLst/>
            <a:gdLst/>
            <a:ahLst/>
            <a:cxnLst/>
            <a:rect l="l" t="t" r="r" b="b"/>
            <a:pathLst>
              <a:path w="496570" h="165735">
                <a:moveTo>
                  <a:pt x="0" y="82601"/>
                </a:moveTo>
                <a:lnTo>
                  <a:pt x="33711" y="128500"/>
                </a:lnTo>
                <a:lnTo>
                  <a:pt x="72396" y="144560"/>
                </a:lnTo>
                <a:lnTo>
                  <a:pt x="122564" y="156030"/>
                </a:lnTo>
                <a:lnTo>
                  <a:pt x="181912" y="162910"/>
                </a:lnTo>
                <a:lnTo>
                  <a:pt x="248138" y="165203"/>
                </a:lnTo>
                <a:lnTo>
                  <a:pt x="314343" y="162910"/>
                </a:lnTo>
                <a:lnTo>
                  <a:pt x="373641" y="156030"/>
                </a:lnTo>
                <a:lnTo>
                  <a:pt x="423742" y="144560"/>
                </a:lnTo>
                <a:lnTo>
                  <a:pt x="462362" y="128500"/>
                </a:lnTo>
                <a:lnTo>
                  <a:pt x="487210" y="107847"/>
                </a:lnTo>
                <a:lnTo>
                  <a:pt x="496002" y="82602"/>
                </a:lnTo>
                <a:lnTo>
                  <a:pt x="487210" y="57356"/>
                </a:lnTo>
                <a:lnTo>
                  <a:pt x="423742" y="20643"/>
                </a:lnTo>
                <a:lnTo>
                  <a:pt x="373640" y="9173"/>
                </a:lnTo>
                <a:lnTo>
                  <a:pt x="314343" y="2293"/>
                </a:lnTo>
                <a:lnTo>
                  <a:pt x="248138" y="0"/>
                </a:lnTo>
                <a:lnTo>
                  <a:pt x="181912" y="2293"/>
                </a:lnTo>
                <a:lnTo>
                  <a:pt x="122564" y="9173"/>
                </a:lnTo>
                <a:lnTo>
                  <a:pt x="72396" y="20643"/>
                </a:lnTo>
                <a:lnTo>
                  <a:pt x="33711" y="36703"/>
                </a:lnTo>
                <a:lnTo>
                  <a:pt x="8811" y="57356"/>
                </a:lnTo>
                <a:lnTo>
                  <a:pt x="0" y="82601"/>
                </a:lnTo>
              </a:path>
            </a:pathLst>
          </a:custGeom>
          <a:ln w="550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73306" y="3898338"/>
            <a:ext cx="330835" cy="83185"/>
          </a:xfrm>
          <a:custGeom>
            <a:avLst/>
            <a:gdLst/>
            <a:ahLst/>
            <a:cxnLst/>
            <a:rect l="l" t="t" r="r" b="b"/>
            <a:pathLst>
              <a:path w="330835" h="83185">
                <a:moveTo>
                  <a:pt x="0" y="27543"/>
                </a:moveTo>
                <a:lnTo>
                  <a:pt x="14243" y="47770"/>
                </a:lnTo>
                <a:lnTo>
                  <a:pt x="51775" y="65414"/>
                </a:lnTo>
                <a:lnTo>
                  <a:pt x="104799" y="77895"/>
                </a:lnTo>
                <a:lnTo>
                  <a:pt x="165517" y="82629"/>
                </a:lnTo>
                <a:lnTo>
                  <a:pt x="226192" y="77895"/>
                </a:lnTo>
                <a:lnTo>
                  <a:pt x="279121" y="65414"/>
                </a:lnTo>
                <a:lnTo>
                  <a:pt x="316559" y="47770"/>
                </a:lnTo>
                <a:lnTo>
                  <a:pt x="279121" y="3442"/>
                </a:lnTo>
                <a:lnTo>
                  <a:pt x="226191" y="430"/>
                </a:lnTo>
                <a:lnTo>
                  <a:pt x="165516" y="0"/>
                </a:lnTo>
                <a:lnTo>
                  <a:pt x="104799" y="430"/>
                </a:lnTo>
                <a:lnTo>
                  <a:pt x="51775" y="3442"/>
                </a:lnTo>
                <a:lnTo>
                  <a:pt x="14243" y="11619"/>
                </a:lnTo>
                <a:lnTo>
                  <a:pt x="0" y="27543"/>
                </a:lnTo>
              </a:path>
            </a:pathLst>
          </a:custGeom>
          <a:ln w="55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7136" y="4059784"/>
            <a:ext cx="172614" cy="9020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842580" y="3141628"/>
            <a:ext cx="925830" cy="5651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5"/>
              </a:spcBef>
            </a:pPr>
            <a:r>
              <a:rPr sz="1700" b="1" spc="-90" dirty="0">
                <a:latin typeface="Arial"/>
                <a:cs typeface="Arial"/>
              </a:rPr>
              <a:t>W</a:t>
            </a:r>
            <a:r>
              <a:rPr sz="1700" b="1" spc="20" dirty="0">
                <a:latin typeface="Arial"/>
                <a:cs typeface="Arial"/>
              </a:rPr>
              <a:t>e</a:t>
            </a:r>
            <a:r>
              <a:rPr sz="1700" b="1" spc="-355" dirty="0">
                <a:latin typeface="Arial"/>
                <a:cs typeface="Arial"/>
              </a:rPr>
              <a:t> </a:t>
            </a:r>
            <a:r>
              <a:rPr sz="1700" b="1" spc="-40" dirty="0">
                <a:latin typeface="Arial"/>
                <a:cs typeface="Arial"/>
              </a:rPr>
              <a:t>l</a:t>
            </a:r>
            <a:r>
              <a:rPr sz="1700" b="1" spc="-175" dirty="0">
                <a:latin typeface="Arial"/>
                <a:cs typeface="Arial"/>
              </a:rPr>
              <a:t>o</a:t>
            </a:r>
            <a:r>
              <a:rPr sz="1700" b="1" spc="-390" dirty="0">
                <a:latin typeface="Arial"/>
                <a:cs typeface="Arial"/>
              </a:rPr>
              <a:t>o</a:t>
            </a:r>
            <a:r>
              <a:rPr sz="1700" b="1" spc="20" dirty="0">
                <a:latin typeface="Arial"/>
                <a:cs typeface="Arial"/>
              </a:rPr>
              <a:t>k</a:t>
            </a:r>
            <a:r>
              <a:rPr sz="1700" b="1" spc="-355" dirty="0">
                <a:latin typeface="Arial"/>
                <a:cs typeface="Arial"/>
              </a:rPr>
              <a:t> </a:t>
            </a:r>
            <a:r>
              <a:rPr sz="1700" b="1" spc="-80" dirty="0">
                <a:latin typeface="Arial"/>
                <a:cs typeface="Arial"/>
              </a:rPr>
              <a:t>a</a:t>
            </a:r>
            <a:r>
              <a:rPr sz="1700" b="1" spc="10" dirty="0">
                <a:latin typeface="Arial"/>
                <a:cs typeface="Arial"/>
              </a:rPr>
              <a:t>t  </a:t>
            </a:r>
            <a:r>
              <a:rPr sz="1700" b="1" spc="-165" dirty="0">
                <a:latin typeface="Arial"/>
                <a:cs typeface="Arial"/>
              </a:rPr>
              <a:t>thatpicture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45576" y="2149499"/>
            <a:ext cx="794385" cy="5651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5"/>
              </a:spcBef>
            </a:pPr>
            <a:r>
              <a:rPr sz="1700" b="1" spc="-80" dirty="0">
                <a:latin typeface="Arial"/>
                <a:cs typeface="Arial"/>
              </a:rPr>
              <a:t>a</a:t>
            </a:r>
            <a:r>
              <a:rPr sz="1700" b="1" spc="-175" dirty="0">
                <a:latin typeface="Arial"/>
                <a:cs typeface="Arial"/>
              </a:rPr>
              <a:t>n</a:t>
            </a:r>
            <a:r>
              <a:rPr sz="1700" b="1" spc="40" dirty="0">
                <a:latin typeface="Arial"/>
                <a:cs typeface="Arial"/>
              </a:rPr>
              <a:t>d</a:t>
            </a:r>
            <a:r>
              <a:rPr sz="1700" b="1" spc="-175" dirty="0">
                <a:latin typeface="Arial"/>
                <a:cs typeface="Arial"/>
              </a:rPr>
              <a:t>g</a:t>
            </a:r>
            <a:r>
              <a:rPr sz="1700" b="1" spc="-80" dirty="0">
                <a:latin typeface="Arial"/>
                <a:cs typeface="Arial"/>
              </a:rPr>
              <a:t>a</a:t>
            </a:r>
            <a:r>
              <a:rPr sz="1700" b="1" spc="-40" dirty="0">
                <a:latin typeface="Arial"/>
                <a:cs typeface="Arial"/>
              </a:rPr>
              <a:t>i</a:t>
            </a:r>
            <a:r>
              <a:rPr sz="1700" b="1" spc="10" dirty="0">
                <a:latin typeface="Arial"/>
                <a:cs typeface="Arial"/>
              </a:rPr>
              <a:t>n  </a:t>
            </a:r>
            <a:r>
              <a:rPr sz="1700" b="1" spc="-5" dirty="0">
                <a:latin typeface="Arial"/>
                <a:cs typeface="Arial"/>
              </a:rPr>
              <a:t>insight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2070" y="4822845"/>
            <a:ext cx="6935470" cy="13690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091180">
              <a:lnSpc>
                <a:spcPct val="100000"/>
              </a:lnSpc>
              <a:spcBef>
                <a:spcPts val="114"/>
              </a:spcBef>
            </a:pPr>
            <a:r>
              <a:rPr sz="2150" spc="-165" dirty="0">
                <a:latin typeface="Arial MT"/>
                <a:cs typeface="Arial MT"/>
              </a:rPr>
              <a:t>I</a:t>
            </a:r>
            <a:r>
              <a:rPr sz="2150" spc="-114" dirty="0">
                <a:latin typeface="Arial MT"/>
                <a:cs typeface="Arial MT"/>
              </a:rPr>
              <a:t>n</a:t>
            </a:r>
            <a:r>
              <a:rPr sz="2150" spc="-165" dirty="0">
                <a:latin typeface="Arial MT"/>
                <a:cs typeface="Arial MT"/>
              </a:rPr>
              <a:t>f</a:t>
            </a:r>
            <a:r>
              <a:rPr sz="2150" spc="100" dirty="0">
                <a:latin typeface="Arial MT"/>
                <a:cs typeface="Arial MT"/>
              </a:rPr>
              <a:t>o</a:t>
            </a:r>
            <a:r>
              <a:rPr sz="2150" spc="-65" dirty="0">
                <a:latin typeface="Arial MT"/>
                <a:cs typeface="Arial MT"/>
              </a:rPr>
              <a:t>rm</a:t>
            </a:r>
            <a:r>
              <a:rPr sz="2150" spc="-114" dirty="0">
                <a:latin typeface="Arial MT"/>
                <a:cs typeface="Arial MT"/>
              </a:rPr>
              <a:t>a</a:t>
            </a:r>
            <a:r>
              <a:rPr sz="2150" spc="50" dirty="0">
                <a:latin typeface="Arial MT"/>
                <a:cs typeface="Arial MT"/>
              </a:rPr>
              <a:t>t</a:t>
            </a:r>
            <a:r>
              <a:rPr sz="2150" spc="-50" dirty="0">
                <a:latin typeface="Arial MT"/>
                <a:cs typeface="Arial MT"/>
              </a:rPr>
              <a:t>i</a:t>
            </a:r>
            <a:r>
              <a:rPr sz="2150" spc="100" dirty="0">
                <a:latin typeface="Arial MT"/>
                <a:cs typeface="Arial MT"/>
              </a:rPr>
              <a:t>o</a:t>
            </a:r>
            <a:r>
              <a:rPr sz="2150" spc="10" dirty="0">
                <a:latin typeface="Arial MT"/>
                <a:cs typeface="Arial MT"/>
              </a:rPr>
              <a:t>n</a:t>
            </a:r>
            <a:r>
              <a:rPr sz="2150" spc="-290" dirty="0">
                <a:latin typeface="Arial MT"/>
                <a:cs typeface="Arial MT"/>
              </a:rPr>
              <a:t> </a:t>
            </a:r>
            <a:r>
              <a:rPr sz="2150" spc="-210" dirty="0">
                <a:latin typeface="Arial MT"/>
                <a:cs typeface="Arial MT"/>
              </a:rPr>
              <a:t>v</a:t>
            </a:r>
            <a:r>
              <a:rPr sz="2150" spc="165" dirty="0">
                <a:latin typeface="Arial MT"/>
                <a:cs typeface="Arial MT"/>
              </a:rPr>
              <a:t>i</a:t>
            </a:r>
            <a:r>
              <a:rPr sz="2150" spc="10" dirty="0">
                <a:latin typeface="Arial MT"/>
                <a:cs typeface="Arial MT"/>
              </a:rPr>
              <a:t>s</a:t>
            </a:r>
            <a:r>
              <a:rPr sz="2150" spc="-330" dirty="0">
                <a:latin typeface="Arial MT"/>
                <a:cs typeface="Arial MT"/>
              </a:rPr>
              <a:t>u</a:t>
            </a:r>
            <a:r>
              <a:rPr sz="2150" spc="100" dirty="0">
                <a:latin typeface="Arial MT"/>
                <a:cs typeface="Arial MT"/>
              </a:rPr>
              <a:t>a</a:t>
            </a:r>
            <a:r>
              <a:rPr sz="2150" spc="-50" dirty="0">
                <a:latin typeface="Arial MT"/>
                <a:cs typeface="Arial MT"/>
              </a:rPr>
              <a:t>li</a:t>
            </a:r>
            <a:r>
              <a:rPr sz="2150" spc="10" dirty="0">
                <a:latin typeface="Arial MT"/>
                <a:cs typeface="Arial MT"/>
              </a:rPr>
              <a:t>z</a:t>
            </a:r>
            <a:r>
              <a:rPr sz="2150" spc="-114" dirty="0">
                <a:latin typeface="Arial MT"/>
                <a:cs typeface="Arial MT"/>
              </a:rPr>
              <a:t>a</a:t>
            </a:r>
            <a:r>
              <a:rPr sz="2150" spc="-165" dirty="0">
                <a:latin typeface="Arial MT"/>
                <a:cs typeface="Arial MT"/>
              </a:rPr>
              <a:t>t</a:t>
            </a:r>
            <a:r>
              <a:rPr sz="2150" spc="165" dirty="0">
                <a:latin typeface="Arial MT"/>
                <a:cs typeface="Arial MT"/>
              </a:rPr>
              <a:t>i</a:t>
            </a:r>
            <a:r>
              <a:rPr sz="2150" spc="-114" dirty="0">
                <a:latin typeface="Arial MT"/>
                <a:cs typeface="Arial MT"/>
              </a:rPr>
              <a:t>o</a:t>
            </a:r>
            <a:r>
              <a:rPr sz="2150" spc="10" dirty="0">
                <a:latin typeface="Arial MT"/>
                <a:cs typeface="Arial MT"/>
              </a:rPr>
              <a:t>n</a:t>
            </a:r>
            <a:endParaRPr sz="2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information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visualization: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graphically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encoded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viewed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order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form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mental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4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312733" y="2134015"/>
            <a:ext cx="137795" cy="1350645"/>
            <a:chOff x="2312733" y="2134015"/>
            <a:chExt cx="137795" cy="1350645"/>
          </a:xfrm>
        </p:grpSpPr>
        <p:sp>
          <p:nvSpPr>
            <p:cNvPr id="22" name="object 22"/>
            <p:cNvSpPr/>
            <p:nvPr/>
          </p:nvSpPr>
          <p:spPr>
            <a:xfrm>
              <a:off x="2312733" y="3319357"/>
              <a:ext cx="137795" cy="165735"/>
            </a:xfrm>
            <a:custGeom>
              <a:avLst/>
              <a:gdLst/>
              <a:ahLst/>
              <a:cxnLst/>
              <a:rect l="l" t="t" r="r" b="b"/>
              <a:pathLst>
                <a:path w="137794" h="165735">
                  <a:moveTo>
                    <a:pt x="137793" y="0"/>
                  </a:moveTo>
                  <a:lnTo>
                    <a:pt x="0" y="0"/>
                  </a:lnTo>
                  <a:lnTo>
                    <a:pt x="82676" y="165231"/>
                  </a:lnTo>
                  <a:lnTo>
                    <a:pt x="1377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67850" y="2134015"/>
              <a:ext cx="0" cy="1268095"/>
            </a:xfrm>
            <a:custGeom>
              <a:avLst/>
              <a:gdLst/>
              <a:ahLst/>
              <a:cxnLst/>
              <a:rect l="l" t="t" r="r" b="b"/>
              <a:pathLst>
                <a:path h="1268095">
                  <a:moveTo>
                    <a:pt x="0" y="0"/>
                  </a:moveTo>
                  <a:lnTo>
                    <a:pt x="0" y="1267971"/>
                  </a:lnTo>
                </a:path>
              </a:pathLst>
            </a:custGeom>
            <a:ln w="275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471916" y="6446122"/>
            <a:ext cx="161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49402"/>
            <a:ext cx="402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Representing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bivariate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6918" y="1326007"/>
            <a:ext cx="8039734" cy="4728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9100" indent="-407034">
              <a:lnSpc>
                <a:spcPct val="100000"/>
              </a:lnSpc>
              <a:spcBef>
                <a:spcPts val="105"/>
              </a:spcBef>
              <a:buSzPct val="90000"/>
              <a:buChar char="•"/>
              <a:tabLst>
                <a:tab pos="419100" algn="l"/>
                <a:tab pos="419734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scatterplot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conventional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representation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150">
              <a:latin typeface="Arial MT"/>
              <a:cs typeface="Arial MT"/>
            </a:endParaRPr>
          </a:p>
          <a:p>
            <a:pPr marL="12700" marR="5080">
              <a:lnSpc>
                <a:spcPct val="160100"/>
              </a:lnSpc>
            </a:pPr>
            <a:r>
              <a:rPr sz="2000" dirty="0">
                <a:latin typeface="Arial MT"/>
                <a:cs typeface="Arial MT"/>
              </a:rPr>
              <a:t>Each </a:t>
            </a:r>
            <a:r>
              <a:rPr sz="2000" spc="-5" dirty="0">
                <a:latin typeface="Arial MT"/>
                <a:cs typeface="Arial MT"/>
              </a:rPr>
              <a:t>observation is </a:t>
            </a:r>
            <a:r>
              <a:rPr sz="2000" dirty="0">
                <a:latin typeface="Arial MT"/>
                <a:cs typeface="Arial MT"/>
              </a:rPr>
              <a:t>represented </a:t>
            </a:r>
            <a:r>
              <a:rPr sz="2000" spc="-5" dirty="0">
                <a:latin typeface="Arial MT"/>
                <a:cs typeface="Arial MT"/>
              </a:rPr>
              <a:t>by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point on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two dimensional </a:t>
            </a:r>
            <a:r>
              <a:rPr sz="2000" dirty="0">
                <a:latin typeface="Arial MT"/>
                <a:cs typeface="Arial MT"/>
              </a:rPr>
              <a:t>space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axes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associated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with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two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attributes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affords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awareness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of:</a:t>
            </a:r>
            <a:endParaRPr sz="2000">
              <a:latin typeface="Arial MT"/>
              <a:cs typeface="Arial MT"/>
            </a:endParaRPr>
          </a:p>
          <a:p>
            <a:pPr marL="509270" lvl="1" indent="-154305">
              <a:lnSpc>
                <a:spcPct val="100000"/>
              </a:lnSpc>
              <a:spcBef>
                <a:spcPts val="1445"/>
              </a:spcBef>
              <a:buChar char="-"/>
              <a:tabLst>
                <a:tab pos="509905" algn="l"/>
              </a:tabLst>
            </a:pPr>
            <a:r>
              <a:rPr sz="2000" spc="-5" dirty="0">
                <a:latin typeface="Arial MT"/>
                <a:cs typeface="Arial MT"/>
              </a:rPr>
              <a:t>general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trends</a:t>
            </a:r>
            <a:endParaRPr sz="2000">
              <a:latin typeface="Arial MT"/>
              <a:cs typeface="Arial MT"/>
            </a:endParaRPr>
          </a:p>
          <a:p>
            <a:pPr marL="509270" lvl="1" indent="-154305">
              <a:lnSpc>
                <a:spcPct val="100000"/>
              </a:lnSpc>
              <a:spcBef>
                <a:spcPts val="1440"/>
              </a:spcBef>
              <a:buChar char="-"/>
              <a:tabLst>
                <a:tab pos="509905" algn="l"/>
              </a:tabLst>
            </a:pPr>
            <a:r>
              <a:rPr sz="2000" spc="-5" dirty="0">
                <a:latin typeface="Arial MT"/>
                <a:cs typeface="Arial MT"/>
              </a:rPr>
              <a:t>local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trade-offs</a:t>
            </a:r>
            <a:endParaRPr sz="2000">
              <a:latin typeface="Arial MT"/>
              <a:cs typeface="Arial MT"/>
            </a:endParaRPr>
          </a:p>
          <a:p>
            <a:pPr marL="509270" lvl="1" indent="-154305">
              <a:lnSpc>
                <a:spcPct val="100000"/>
              </a:lnSpc>
              <a:spcBef>
                <a:spcPts val="1440"/>
              </a:spcBef>
              <a:buChar char="-"/>
              <a:tabLst>
                <a:tab pos="509905" algn="l"/>
              </a:tabLst>
            </a:pPr>
            <a:r>
              <a:rPr sz="2000" spc="-5" dirty="0">
                <a:latin typeface="Arial MT"/>
                <a:cs typeface="Arial MT"/>
              </a:rPr>
              <a:t>outliers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  <a:spcBef>
                <a:spcPts val="1320"/>
              </a:spcBef>
            </a:pPr>
            <a:r>
              <a:rPr sz="1800" b="1" spc="-5" dirty="0">
                <a:latin typeface="Arial"/>
                <a:cs typeface="Arial"/>
              </a:rPr>
              <a:t>Correlation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not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causation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4859" y="3933060"/>
            <a:ext cx="4049141" cy="292493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958" y="5557198"/>
            <a:ext cx="848734" cy="774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86571" y="6554327"/>
            <a:ext cx="28194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8671" y="2776115"/>
            <a:ext cx="6089617" cy="28626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62406" y="1455165"/>
            <a:ext cx="64077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4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line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chart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One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oldest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known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ubiquitous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Visualizations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6571" y="6554327"/>
            <a:ext cx="28194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153" y="5962294"/>
            <a:ext cx="5466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Inclination</a:t>
            </a:r>
            <a:r>
              <a:rPr sz="1600" i="1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600" i="1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333333"/>
                </a:solidFill>
                <a:latin typeface="Arial"/>
                <a:cs typeface="Arial"/>
              </a:rPr>
              <a:t>orbits</a:t>
            </a:r>
            <a:r>
              <a:rPr sz="1600" i="1" spc="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along</a:t>
            </a:r>
            <a:r>
              <a:rPr sz="1600" i="1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600" i="1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time</a:t>
            </a:r>
            <a:r>
              <a:rPr sz="1600" i="1" spc="4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-</a:t>
            </a:r>
            <a:r>
              <a:rPr sz="1600" i="1" spc="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Xth</a:t>
            </a:r>
            <a:r>
              <a:rPr sz="1600" i="1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10" dirty="0">
                <a:solidFill>
                  <a:srgbClr val="333333"/>
                </a:solidFill>
                <a:latin typeface="Arial"/>
                <a:cs typeface="Arial"/>
              </a:rPr>
              <a:t>century</a:t>
            </a:r>
            <a:r>
              <a:rPr sz="1600" i="1" spc="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20" dirty="0">
                <a:solidFill>
                  <a:srgbClr val="3B8B92"/>
                </a:solidFill>
                <a:latin typeface="Arial"/>
                <a:cs typeface="Arial"/>
              </a:rPr>
              <a:t>(Tufte,1983)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6303" y="572211"/>
            <a:ext cx="36963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latin typeface="Arial"/>
                <a:cs typeface="Arial"/>
              </a:rPr>
              <a:t>Representing</a:t>
            </a:r>
            <a:r>
              <a:rPr sz="2200" b="1" spc="5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bivariate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729" y="1294638"/>
            <a:ext cx="7590790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Arial MT"/>
                <a:cs typeface="Arial MT"/>
              </a:rPr>
              <a:t>A </a:t>
            </a:r>
            <a:r>
              <a:rPr sz="2000" b="1" dirty="0">
                <a:latin typeface="Arial"/>
                <a:cs typeface="Arial"/>
              </a:rPr>
              <a:t>line chart </a:t>
            </a:r>
            <a:r>
              <a:rPr sz="2000" dirty="0">
                <a:latin typeface="Arial MT"/>
                <a:cs typeface="Arial MT"/>
              </a:rPr>
              <a:t>or </a:t>
            </a:r>
            <a:r>
              <a:rPr sz="2000" b="1" dirty="0">
                <a:latin typeface="Arial"/>
                <a:cs typeface="Arial"/>
              </a:rPr>
              <a:t>line plot </a:t>
            </a:r>
            <a:r>
              <a:rPr sz="2000" dirty="0">
                <a:latin typeface="Arial MT"/>
                <a:cs typeface="Arial MT"/>
              </a:rPr>
              <a:t>or </a:t>
            </a:r>
            <a:r>
              <a:rPr sz="2000" b="1" dirty="0">
                <a:latin typeface="Arial"/>
                <a:cs typeface="Arial"/>
              </a:rPr>
              <a:t>line graph </a:t>
            </a:r>
            <a:r>
              <a:rPr sz="2000" dirty="0">
                <a:latin typeface="Arial MT"/>
                <a:cs typeface="Arial MT"/>
              </a:rPr>
              <a:t>or </a:t>
            </a:r>
            <a:r>
              <a:rPr sz="2000" b="1" spc="-5" dirty="0">
                <a:latin typeface="Arial"/>
                <a:cs typeface="Arial"/>
              </a:rPr>
              <a:t>curve </a:t>
            </a:r>
            <a:r>
              <a:rPr sz="2000" b="1" dirty="0">
                <a:latin typeface="Arial"/>
                <a:cs typeface="Arial"/>
              </a:rPr>
              <a:t>chart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displays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information </a:t>
            </a:r>
            <a:r>
              <a:rPr sz="2000" spc="-5" dirty="0">
                <a:latin typeface="Arial MT"/>
                <a:cs typeface="Arial MT"/>
              </a:rPr>
              <a:t>as </a:t>
            </a:r>
            <a:r>
              <a:rPr sz="2000" dirty="0">
                <a:latin typeface="Arial MT"/>
                <a:cs typeface="Arial MT"/>
              </a:rPr>
              <a:t>a series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dirty="0">
                <a:latin typeface="Arial MT"/>
                <a:cs typeface="Arial MT"/>
              </a:rPr>
              <a:t>data </a:t>
            </a:r>
            <a:r>
              <a:rPr sz="2000" spc="-5" dirty="0">
                <a:latin typeface="Arial MT"/>
                <a:cs typeface="Arial MT"/>
              </a:rPr>
              <a:t>points </a:t>
            </a:r>
            <a:r>
              <a:rPr sz="2000" dirty="0">
                <a:latin typeface="Arial MT"/>
                <a:cs typeface="Arial MT"/>
              </a:rPr>
              <a:t>called 'markers' connected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by </a:t>
            </a:r>
            <a:r>
              <a:rPr sz="2000" dirty="0">
                <a:latin typeface="Arial MT"/>
                <a:cs typeface="Arial MT"/>
              </a:rPr>
              <a:t>straight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line</a:t>
            </a:r>
            <a:r>
              <a:rPr sz="2000" dirty="0">
                <a:latin typeface="Arial MT"/>
                <a:cs typeface="Arial MT"/>
              </a:rPr>
              <a:t> segments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578" y="2780944"/>
            <a:ext cx="4576953" cy="338352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5589" y="3240785"/>
            <a:ext cx="339725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9209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Basic</a:t>
            </a:r>
            <a:r>
              <a:rPr sz="1800" spc="-10" dirty="0">
                <a:latin typeface="Arial MT"/>
                <a:cs typeface="Arial MT"/>
              </a:rPr>
              <a:t> type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 fields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750">
              <a:latin typeface="Arial MT"/>
              <a:cs typeface="Arial MT"/>
            </a:endParaRPr>
          </a:p>
          <a:p>
            <a:pPr marL="286385" indent="-286385">
              <a:lnSpc>
                <a:spcPct val="100000"/>
              </a:lnSpc>
              <a:buChar char="•"/>
              <a:tabLst>
                <a:tab pos="2863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Often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trend</a:t>
            </a:r>
            <a:endParaRPr sz="1800">
              <a:latin typeface="Arial MT"/>
              <a:cs typeface="Arial MT"/>
            </a:endParaRPr>
          </a:p>
          <a:p>
            <a:pPr marL="59055"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over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intervals 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6571" y="6554327"/>
            <a:ext cx="28194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025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29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836116"/>
            <a:ext cx="782447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than 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must be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examined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first,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2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it </a:t>
            </a:r>
            <a:r>
              <a:rPr sz="1800" dirty="0">
                <a:latin typeface="Arial MT"/>
                <a:cs typeface="Arial MT"/>
              </a:rPr>
              <a:t>may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appropriate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10" dirty="0">
                <a:latin typeface="Arial MT"/>
                <a:cs typeface="Arial MT"/>
              </a:rPr>
              <a:t>employ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semantic</a:t>
            </a:r>
            <a:r>
              <a:rPr sz="1800" spc="5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zoom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2345258"/>
            <a:ext cx="974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2949066"/>
            <a:ext cx="2361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Analyzing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cars: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3552570"/>
            <a:ext cx="3769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-</a:t>
            </a:r>
            <a:r>
              <a:rPr sz="1800" spc="-5" dirty="0">
                <a:latin typeface="Arial MT"/>
                <a:cs typeface="Arial MT"/>
              </a:rPr>
              <a:t> price 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first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examine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065" y="4128897"/>
            <a:ext cx="3642995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080" indent="-254635">
              <a:lnSpc>
                <a:spcPct val="11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- </a:t>
            </a:r>
            <a:r>
              <a:rPr sz="1800" spc="-5" dirty="0">
                <a:latin typeface="Arial MT"/>
                <a:cs typeface="Arial MT"/>
              </a:rPr>
              <a:t>semantic zoom reveals data </a:t>
            </a:r>
            <a:r>
              <a:rPr sz="1800" spc="-10" dirty="0">
                <a:latin typeface="Arial MT"/>
                <a:cs typeface="Arial MT"/>
              </a:rPr>
              <a:t>about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second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attribute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065" y="5363667"/>
            <a:ext cx="8061959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5080" indent="-342900">
              <a:lnSpc>
                <a:spcPts val="1939"/>
              </a:lnSpc>
              <a:spcBef>
                <a:spcPts val="34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quite </a:t>
            </a:r>
            <a:r>
              <a:rPr sz="1800" spc="-10" dirty="0">
                <a:latin typeface="Arial MT"/>
                <a:cs typeface="Arial MT"/>
              </a:rPr>
              <a:t>general: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encompass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attributes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many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progressive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zoom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621473" y="2203164"/>
            <a:ext cx="313690" cy="2670810"/>
            <a:chOff x="5621473" y="2203164"/>
            <a:chExt cx="313690" cy="2670810"/>
          </a:xfrm>
        </p:grpSpPr>
        <p:sp>
          <p:nvSpPr>
            <p:cNvPr id="9" name="object 9"/>
            <p:cNvSpPr/>
            <p:nvPr/>
          </p:nvSpPr>
          <p:spPr>
            <a:xfrm>
              <a:off x="5632268" y="2213959"/>
              <a:ext cx="108585" cy="2649220"/>
            </a:xfrm>
            <a:custGeom>
              <a:avLst/>
              <a:gdLst/>
              <a:ahLst/>
              <a:cxnLst/>
              <a:rect l="l" t="t" r="r" b="b"/>
              <a:pathLst>
                <a:path w="108585" h="2649220">
                  <a:moveTo>
                    <a:pt x="86413" y="0"/>
                  </a:moveTo>
                  <a:lnTo>
                    <a:pt x="86413" y="2648600"/>
                  </a:lnTo>
                </a:path>
                <a:path w="108585" h="2649220">
                  <a:moveTo>
                    <a:pt x="108146" y="0"/>
                  </a:moveTo>
                  <a:lnTo>
                    <a:pt x="21733" y="0"/>
                  </a:lnTo>
                </a:path>
                <a:path w="108585" h="2649220">
                  <a:moveTo>
                    <a:pt x="108146" y="455521"/>
                  </a:moveTo>
                  <a:lnTo>
                    <a:pt x="21733" y="455521"/>
                  </a:lnTo>
                </a:path>
                <a:path w="108585" h="2649220">
                  <a:moveTo>
                    <a:pt x="108146" y="1780004"/>
                  </a:moveTo>
                  <a:lnTo>
                    <a:pt x="21733" y="1780004"/>
                  </a:lnTo>
                </a:path>
                <a:path w="108585" h="2649220">
                  <a:moveTo>
                    <a:pt x="108146" y="2214291"/>
                  </a:moveTo>
                  <a:lnTo>
                    <a:pt x="21733" y="2214291"/>
                  </a:lnTo>
                </a:path>
                <a:path w="108585" h="2649220">
                  <a:moveTo>
                    <a:pt x="108146" y="889743"/>
                  </a:moveTo>
                  <a:lnTo>
                    <a:pt x="0" y="889743"/>
                  </a:lnTo>
                </a:path>
                <a:path w="108585" h="2649220">
                  <a:moveTo>
                    <a:pt x="108146" y="1324030"/>
                  </a:moveTo>
                  <a:lnTo>
                    <a:pt x="0" y="1324030"/>
                  </a:lnTo>
                </a:path>
              </a:pathLst>
            </a:custGeom>
            <a:ln w="211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92006" y="3038770"/>
              <a:ext cx="22225" cy="21590"/>
            </a:xfrm>
            <a:custGeom>
              <a:avLst/>
              <a:gdLst/>
              <a:ahLst/>
              <a:cxnLst/>
              <a:rect l="l" t="t" r="r" b="b"/>
              <a:pathLst>
                <a:path w="22225" h="21589">
                  <a:moveTo>
                    <a:pt x="21733" y="0"/>
                  </a:moveTo>
                  <a:lnTo>
                    <a:pt x="0" y="0"/>
                  </a:lnTo>
                  <a:lnTo>
                    <a:pt x="0" y="21557"/>
                  </a:lnTo>
                  <a:lnTo>
                    <a:pt x="12564" y="21221"/>
                  </a:lnTo>
                  <a:lnTo>
                    <a:pt x="19016" y="18863"/>
                  </a:lnTo>
                  <a:lnTo>
                    <a:pt x="21393" y="12463"/>
                  </a:lnTo>
                  <a:lnTo>
                    <a:pt x="217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92006" y="3038770"/>
              <a:ext cx="22225" cy="21590"/>
            </a:xfrm>
            <a:custGeom>
              <a:avLst/>
              <a:gdLst/>
              <a:ahLst/>
              <a:cxnLst/>
              <a:rect l="l" t="t" r="r" b="b"/>
              <a:pathLst>
                <a:path w="22225" h="21589">
                  <a:moveTo>
                    <a:pt x="0" y="0"/>
                  </a:moveTo>
                  <a:lnTo>
                    <a:pt x="0" y="21557"/>
                  </a:lnTo>
                  <a:lnTo>
                    <a:pt x="12564" y="21221"/>
                  </a:lnTo>
                  <a:lnTo>
                    <a:pt x="19016" y="18863"/>
                  </a:lnTo>
                  <a:lnTo>
                    <a:pt x="21393" y="12463"/>
                  </a:lnTo>
                  <a:lnTo>
                    <a:pt x="21733" y="0"/>
                  </a:lnTo>
                  <a:lnTo>
                    <a:pt x="0" y="0"/>
                  </a:lnTo>
                </a:path>
              </a:pathLst>
            </a:custGeom>
            <a:ln w="423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67977" y="2135932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60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67977" y="2569680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50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67977" y="3894163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20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67977" y="4350116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10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0115" y="2721664"/>
            <a:ext cx="245745" cy="2171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3655" marR="5080" indent="-21590">
              <a:lnSpc>
                <a:spcPts val="680"/>
              </a:lnSpc>
              <a:spcBef>
                <a:spcPts val="240"/>
              </a:spcBef>
            </a:pPr>
            <a:r>
              <a:rPr sz="650" spc="70" dirty="0">
                <a:latin typeface="Arial MT"/>
                <a:cs typeface="Arial MT"/>
              </a:rPr>
              <a:t>P</a:t>
            </a:r>
            <a:r>
              <a:rPr sz="650" spc="-55" dirty="0">
                <a:latin typeface="Arial MT"/>
                <a:cs typeface="Arial MT"/>
              </a:rPr>
              <a:t>r</a:t>
            </a:r>
            <a:r>
              <a:rPr sz="650" spc="5" dirty="0">
                <a:latin typeface="Arial MT"/>
                <a:cs typeface="Arial MT"/>
              </a:rPr>
              <a:t>i</a:t>
            </a:r>
            <a:r>
              <a:rPr sz="650" dirty="0">
                <a:latin typeface="Arial MT"/>
                <a:cs typeface="Arial MT"/>
              </a:rPr>
              <a:t> </a:t>
            </a:r>
            <a:r>
              <a:rPr sz="650" spc="5" dirty="0">
                <a:latin typeface="Arial MT"/>
                <a:cs typeface="Arial MT"/>
              </a:rPr>
              <a:t>c</a:t>
            </a:r>
            <a:r>
              <a:rPr sz="650" spc="10" dirty="0">
                <a:latin typeface="Arial MT"/>
                <a:cs typeface="Arial MT"/>
              </a:rPr>
              <a:t>e  </a:t>
            </a:r>
            <a:r>
              <a:rPr sz="650" spc="-55" dirty="0">
                <a:latin typeface="Arial MT"/>
                <a:cs typeface="Arial MT"/>
              </a:rPr>
              <a:t>(</a:t>
            </a:r>
            <a:r>
              <a:rPr sz="650" spc="20" dirty="0">
                <a:latin typeface="Arial MT"/>
                <a:cs typeface="Arial MT"/>
              </a:rPr>
              <a:t>£</a:t>
            </a:r>
            <a:r>
              <a:rPr sz="650" spc="-60" dirty="0">
                <a:latin typeface="Arial MT"/>
                <a:cs typeface="Arial MT"/>
              </a:rPr>
              <a:t> </a:t>
            </a:r>
            <a:r>
              <a:rPr sz="650" spc="70" dirty="0">
                <a:latin typeface="Arial MT"/>
                <a:cs typeface="Arial MT"/>
              </a:rPr>
              <a:t>K</a:t>
            </a:r>
            <a:r>
              <a:rPr sz="650" spc="10" dirty="0">
                <a:latin typeface="Arial MT"/>
                <a:cs typeface="Arial MT"/>
              </a:rPr>
              <a:t>)</a:t>
            </a:r>
            <a:endParaRPr sz="65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0848" y="2561659"/>
            <a:ext cx="64049" cy="107206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467977" y="3025568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40</a:t>
            </a:r>
            <a:endParaRPr sz="6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67977" y="3459855"/>
            <a:ext cx="1117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-25" dirty="0">
                <a:latin typeface="Arial MT"/>
                <a:cs typeface="Arial MT"/>
              </a:rPr>
              <a:t>30</a:t>
            </a:r>
            <a:endParaRPr sz="65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70847" y="3951140"/>
            <a:ext cx="86360" cy="411480"/>
            <a:chOff x="5870847" y="3951140"/>
            <a:chExt cx="86360" cy="41148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0847" y="3951140"/>
              <a:ext cx="85784" cy="30278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92006" y="4319404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733" y="0"/>
                  </a:moveTo>
                  <a:lnTo>
                    <a:pt x="0" y="0"/>
                  </a:lnTo>
                  <a:lnTo>
                    <a:pt x="0" y="21665"/>
                  </a:lnTo>
                  <a:lnTo>
                    <a:pt x="12564" y="21327"/>
                  </a:lnTo>
                  <a:lnTo>
                    <a:pt x="19016" y="18957"/>
                  </a:lnTo>
                  <a:lnTo>
                    <a:pt x="21393" y="12525"/>
                  </a:lnTo>
                  <a:lnTo>
                    <a:pt x="217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92006" y="4319404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0" y="0"/>
                  </a:moveTo>
                  <a:lnTo>
                    <a:pt x="0" y="21665"/>
                  </a:lnTo>
                  <a:lnTo>
                    <a:pt x="12564" y="21327"/>
                  </a:lnTo>
                  <a:lnTo>
                    <a:pt x="19016" y="18957"/>
                  </a:lnTo>
                  <a:lnTo>
                    <a:pt x="21393" y="12525"/>
                  </a:lnTo>
                  <a:lnTo>
                    <a:pt x="21733" y="0"/>
                  </a:lnTo>
                  <a:lnTo>
                    <a:pt x="0" y="0"/>
                  </a:lnTo>
                </a:path>
              </a:pathLst>
            </a:custGeom>
            <a:ln w="423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394313" y="2909233"/>
            <a:ext cx="627380" cy="953769"/>
            <a:chOff x="5394313" y="2909233"/>
            <a:chExt cx="627380" cy="953769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70847" y="3104210"/>
              <a:ext cx="64049" cy="15114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892006" y="334250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733" y="0"/>
                  </a:moveTo>
                  <a:lnTo>
                    <a:pt x="0" y="0"/>
                  </a:lnTo>
                  <a:lnTo>
                    <a:pt x="0" y="21665"/>
                  </a:lnTo>
                  <a:lnTo>
                    <a:pt x="12564" y="21327"/>
                  </a:lnTo>
                  <a:lnTo>
                    <a:pt x="19016" y="18957"/>
                  </a:lnTo>
                  <a:lnTo>
                    <a:pt x="21393" y="12525"/>
                  </a:lnTo>
                  <a:lnTo>
                    <a:pt x="217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92006" y="3342501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0" y="0"/>
                  </a:moveTo>
                  <a:lnTo>
                    <a:pt x="0" y="21665"/>
                  </a:lnTo>
                  <a:lnTo>
                    <a:pt x="12564" y="21327"/>
                  </a:lnTo>
                  <a:lnTo>
                    <a:pt x="19016" y="18957"/>
                  </a:lnTo>
                  <a:lnTo>
                    <a:pt x="21393" y="12525"/>
                  </a:lnTo>
                  <a:lnTo>
                    <a:pt x="21733" y="0"/>
                  </a:lnTo>
                  <a:lnTo>
                    <a:pt x="0" y="0"/>
                  </a:lnTo>
                </a:path>
              </a:pathLst>
            </a:custGeom>
            <a:ln w="423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0847" y="3430190"/>
              <a:ext cx="85783" cy="8564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0847" y="3538497"/>
              <a:ext cx="85783" cy="21613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0847" y="3777317"/>
              <a:ext cx="85783" cy="8562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415477" y="2930398"/>
              <a:ext cx="584835" cy="673100"/>
            </a:xfrm>
            <a:custGeom>
              <a:avLst/>
              <a:gdLst/>
              <a:ahLst/>
              <a:cxnLst/>
              <a:rect l="l" t="t" r="r" b="b"/>
              <a:pathLst>
                <a:path w="584835" h="673100">
                  <a:moveTo>
                    <a:pt x="0" y="672589"/>
                  </a:moveTo>
                  <a:lnTo>
                    <a:pt x="584652" y="672589"/>
                  </a:lnTo>
                  <a:lnTo>
                    <a:pt x="584652" y="0"/>
                  </a:lnTo>
                  <a:lnTo>
                    <a:pt x="0" y="0"/>
                  </a:lnTo>
                  <a:lnTo>
                    <a:pt x="0" y="672589"/>
                  </a:lnTo>
                  <a:close/>
                </a:path>
              </a:pathLst>
            </a:custGeom>
            <a:ln w="42328">
              <a:solidFill>
                <a:srgbClr val="ED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6952732" y="2604395"/>
          <a:ext cx="1256663" cy="1835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3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7580">
                <a:tc rowSpan="8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350" spc="-75" dirty="0">
                          <a:latin typeface="Arial MT"/>
                          <a:cs typeface="Arial MT"/>
                        </a:rPr>
                        <a:t>40</a:t>
                      </a:r>
                      <a:endParaRPr sz="135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50" spc="-75" dirty="0">
                          <a:latin typeface="Arial MT"/>
                          <a:cs typeface="Arial MT"/>
                        </a:rPr>
                        <a:t>35</a:t>
                      </a:r>
                      <a:endParaRPr sz="135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350" spc="-35" dirty="0">
                          <a:latin typeface="Arial MT"/>
                          <a:cs typeface="Arial MT"/>
                        </a:rPr>
                        <a:t>30</a:t>
                      </a:r>
                      <a:endParaRPr sz="135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8">
                  <a:txBody>
                    <a:bodyPr/>
                    <a:lstStyle/>
                    <a:p>
                      <a:pPr>
                        <a:lnSpc>
                          <a:spcPts val="1200"/>
                        </a:lnSpc>
                        <a:spcBef>
                          <a:spcPts val="1220"/>
                        </a:spcBef>
                        <a:tabLst>
                          <a:tab pos="41910" algn="l"/>
                          <a:tab pos="216535" algn="l"/>
                        </a:tabLst>
                      </a:pPr>
                      <a:r>
                        <a:rPr sz="2025" u="heavy" baseline="-34979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	</a:t>
                      </a:r>
                      <a:r>
                        <a:rPr sz="2025" baseline="-34979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000" spc="5" dirty="0">
                          <a:latin typeface="Arial MT"/>
                          <a:cs typeface="Arial MT"/>
                        </a:rPr>
                        <a:t>Ford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194945">
                        <a:lnSpc>
                          <a:spcPts val="1030"/>
                        </a:lnSpc>
                      </a:pPr>
                      <a:r>
                        <a:rPr sz="1000" spc="-65" dirty="0">
                          <a:latin typeface="Arial MT"/>
                          <a:cs typeface="Arial MT"/>
                        </a:rPr>
                        <a:t>N</a:t>
                      </a:r>
                      <a:r>
                        <a:rPr sz="1000" spc="105" dirty="0">
                          <a:latin typeface="Arial MT"/>
                          <a:cs typeface="Arial MT"/>
                        </a:rPr>
                        <a:t>i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000" spc="-180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spc="-1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n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194945" marR="187325" indent="-346710">
                        <a:lnSpc>
                          <a:spcPct val="56899"/>
                        </a:lnSpc>
                        <a:spcBef>
                          <a:spcPts val="345"/>
                        </a:spcBef>
                        <a:tabLst>
                          <a:tab pos="29845" algn="l"/>
                          <a:tab pos="194945" algn="l"/>
                        </a:tabLst>
                      </a:pPr>
                      <a:r>
                        <a:rPr sz="10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	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000" spc="10" dirty="0">
                          <a:latin typeface="Arial MT"/>
                          <a:cs typeface="Arial MT"/>
                        </a:rPr>
                        <a:t>VW </a:t>
                      </a:r>
                      <a:r>
                        <a:rPr sz="1000" spc="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M</a:t>
                      </a:r>
                      <a:r>
                        <a:rPr sz="1000" spc="-11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65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000" spc="-10" dirty="0">
                          <a:latin typeface="Arial MT"/>
                          <a:cs typeface="Arial MT"/>
                        </a:rPr>
                        <a:t>r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c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ts val="1195"/>
                        </a:lnSpc>
                        <a:spcBef>
                          <a:spcPts val="170"/>
                        </a:spcBef>
                        <a:tabLst>
                          <a:tab pos="41910" algn="l"/>
                          <a:tab pos="216535" algn="l"/>
                        </a:tabLst>
                      </a:pPr>
                      <a:r>
                        <a:rPr sz="2025" u="heavy" baseline="6172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	</a:t>
                      </a:r>
                      <a:r>
                        <a:rPr sz="2025" baseline="6172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000" spc="45" dirty="0">
                          <a:latin typeface="Arial MT"/>
                          <a:cs typeface="Arial MT"/>
                        </a:rPr>
                        <a:t>Jag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R="244475" algn="r">
                        <a:lnSpc>
                          <a:spcPts val="1025"/>
                        </a:lnSpc>
                        <a:tabLst>
                          <a:tab pos="29845" algn="l"/>
                          <a:tab pos="216535" algn="l"/>
                        </a:tabLst>
                      </a:pPr>
                      <a:r>
                        <a:rPr sz="1000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Arial MT"/>
                          <a:cs typeface="Arial MT"/>
                        </a:rPr>
                        <a:t> 	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	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J</a:t>
                      </a:r>
                      <a:r>
                        <a:rPr sz="1000" spc="10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g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R="201295" algn="r">
                        <a:lnSpc>
                          <a:spcPts val="1025"/>
                        </a:lnSpc>
                      </a:pPr>
                      <a:r>
                        <a:rPr sz="1000" spc="5" dirty="0">
                          <a:latin typeface="Arial MT"/>
                          <a:cs typeface="Arial MT"/>
                        </a:rPr>
                        <a:t>Ford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 marL="216535">
                        <a:lnSpc>
                          <a:spcPts val="1195"/>
                        </a:lnSpc>
                      </a:pPr>
                      <a:r>
                        <a:rPr sz="1000" spc="-5" dirty="0">
                          <a:latin typeface="Arial MT"/>
                          <a:cs typeface="Arial MT"/>
                        </a:rPr>
                        <a:t>S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E</a:t>
                      </a:r>
                      <a:r>
                        <a:rPr sz="1000" spc="-114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A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T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0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1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4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17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1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9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48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ED0000"/>
                      </a:solidFill>
                      <a:prstDash val="solid"/>
                    </a:lnL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49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ED0000"/>
                      </a:solidFill>
                      <a:prstDash val="solid"/>
                    </a:lnR>
                    <a:lnT w="53975">
                      <a:solidFill>
                        <a:srgbClr val="ED0000"/>
                      </a:solidFill>
                      <a:prstDash val="solid"/>
                    </a:lnT>
                    <a:lnB w="53975">
                      <a:solidFill>
                        <a:srgbClr val="ED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33" name="object 33"/>
          <p:cNvGrpSpPr/>
          <p:nvPr/>
        </p:nvGrpSpPr>
        <p:grpSpPr>
          <a:xfrm>
            <a:off x="7623762" y="2799760"/>
            <a:ext cx="86995" cy="456565"/>
            <a:chOff x="7623762" y="2799760"/>
            <a:chExt cx="86995" cy="456565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3762" y="2799760"/>
              <a:ext cx="86919" cy="10851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3762" y="2951960"/>
              <a:ext cx="86919" cy="303938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23779" y="3320814"/>
            <a:ext cx="86884" cy="8670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623762" y="3472992"/>
            <a:ext cx="86919" cy="19554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23779" y="3733456"/>
            <a:ext cx="86884" cy="86706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6195188" y="3060328"/>
            <a:ext cx="628015" cy="391160"/>
            <a:chOff x="6195188" y="3060328"/>
            <a:chExt cx="628015" cy="391160"/>
          </a:xfrm>
        </p:grpSpPr>
        <p:sp>
          <p:nvSpPr>
            <p:cNvPr id="40" name="object 40"/>
            <p:cNvSpPr/>
            <p:nvPr/>
          </p:nvSpPr>
          <p:spPr>
            <a:xfrm>
              <a:off x="6346779" y="3060328"/>
              <a:ext cx="476250" cy="391160"/>
            </a:xfrm>
            <a:custGeom>
              <a:avLst/>
              <a:gdLst/>
              <a:ahLst/>
              <a:cxnLst/>
              <a:rect l="l" t="t" r="r" b="b"/>
              <a:pathLst>
                <a:path w="476250" h="391160">
                  <a:moveTo>
                    <a:pt x="0" y="0"/>
                  </a:moveTo>
                  <a:lnTo>
                    <a:pt x="0" y="391019"/>
                  </a:lnTo>
                  <a:lnTo>
                    <a:pt x="475987" y="195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95188" y="3191194"/>
              <a:ext cx="368300" cy="129539"/>
            </a:xfrm>
            <a:custGeom>
              <a:avLst/>
              <a:gdLst/>
              <a:ahLst/>
              <a:cxnLst/>
              <a:rect l="l" t="t" r="r" b="b"/>
              <a:pathLst>
                <a:path w="368300" h="129539">
                  <a:moveTo>
                    <a:pt x="0" y="129331"/>
                  </a:moveTo>
                  <a:lnTo>
                    <a:pt x="367862" y="129331"/>
                  </a:lnTo>
                  <a:lnTo>
                    <a:pt x="367862" y="0"/>
                  </a:lnTo>
                  <a:lnTo>
                    <a:pt x="0" y="0"/>
                  </a:lnTo>
                  <a:lnTo>
                    <a:pt x="0" y="129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028433" y="4536440"/>
            <a:ext cx="1240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400" spc="-9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11971" y="644612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79882"/>
            <a:ext cx="34531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Representing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Trivariate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8974" y="2515707"/>
            <a:ext cx="1888489" cy="2835275"/>
          </a:xfrm>
          <a:custGeom>
            <a:avLst/>
            <a:gdLst/>
            <a:ahLst/>
            <a:cxnLst/>
            <a:rect l="l" t="t" r="r" b="b"/>
            <a:pathLst>
              <a:path w="1888490" h="2835275">
                <a:moveTo>
                  <a:pt x="1887893" y="1556867"/>
                </a:moveTo>
                <a:lnTo>
                  <a:pt x="0" y="2184083"/>
                </a:lnTo>
              </a:path>
              <a:path w="1888490" h="2835275">
                <a:moveTo>
                  <a:pt x="0" y="2184083"/>
                </a:moveTo>
                <a:lnTo>
                  <a:pt x="1351644" y="2835150"/>
                </a:lnTo>
              </a:path>
              <a:path w="1888490" h="2835275">
                <a:moveTo>
                  <a:pt x="0" y="0"/>
                </a:moveTo>
                <a:lnTo>
                  <a:pt x="0" y="2184083"/>
                </a:lnTo>
              </a:path>
            </a:pathLst>
          </a:custGeom>
          <a:ln w="23270">
            <a:solidFill>
              <a:srgbClr val="0000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03698" y="2758527"/>
            <a:ext cx="47815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130" dirty="0">
                <a:latin typeface="Arial"/>
                <a:cs typeface="Arial"/>
              </a:rPr>
              <a:t>P</a:t>
            </a:r>
            <a:r>
              <a:rPr sz="1450" b="1" spc="-20" dirty="0">
                <a:latin typeface="Arial"/>
                <a:cs typeface="Arial"/>
              </a:rPr>
              <a:t>r</a:t>
            </a:r>
            <a:r>
              <a:rPr sz="1450" b="1" spc="-40" dirty="0">
                <a:latin typeface="Arial"/>
                <a:cs typeface="Arial"/>
              </a:rPr>
              <a:t>i</a:t>
            </a:r>
            <a:r>
              <a:rPr sz="1450" b="1" spc="-75" dirty="0">
                <a:latin typeface="Arial"/>
                <a:cs typeface="Arial"/>
              </a:rPr>
              <a:t>c</a:t>
            </a:r>
            <a:r>
              <a:rPr sz="1450" b="1" spc="5" dirty="0">
                <a:latin typeface="Arial"/>
                <a:cs typeface="Arial"/>
              </a:rPr>
              <a:t>e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8201" y="5361636"/>
            <a:ext cx="47815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30" dirty="0">
                <a:latin typeface="Arial"/>
                <a:cs typeface="Arial"/>
              </a:rPr>
              <a:t>T</a:t>
            </a:r>
            <a:r>
              <a:rPr sz="1450" b="1" spc="-40" dirty="0">
                <a:latin typeface="Arial"/>
                <a:cs typeface="Arial"/>
              </a:rPr>
              <a:t>i</a:t>
            </a:r>
            <a:r>
              <a:rPr sz="1450" b="1" spc="170" dirty="0">
                <a:latin typeface="Arial"/>
                <a:cs typeface="Arial"/>
              </a:rPr>
              <a:t>m</a:t>
            </a:r>
            <a:r>
              <a:rPr sz="1450" b="1" spc="5" dirty="0">
                <a:latin typeface="Arial"/>
                <a:cs typeface="Arial"/>
              </a:rPr>
              <a:t>e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4391" y="3804165"/>
            <a:ext cx="94488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b="1" spc="50" dirty="0">
                <a:latin typeface="Arial"/>
                <a:cs typeface="Arial"/>
              </a:rPr>
              <a:t>B</a:t>
            </a:r>
            <a:r>
              <a:rPr sz="1450" b="1" spc="-75" dirty="0">
                <a:latin typeface="Arial"/>
                <a:cs typeface="Arial"/>
              </a:rPr>
              <a:t>e</a:t>
            </a:r>
            <a:r>
              <a:rPr sz="1450" b="1" spc="30" dirty="0">
                <a:latin typeface="Arial"/>
                <a:cs typeface="Arial"/>
              </a:rPr>
              <a:t>d</a:t>
            </a:r>
            <a:r>
              <a:rPr sz="1450" b="1" spc="-20" dirty="0">
                <a:latin typeface="Arial"/>
                <a:cs typeface="Arial"/>
              </a:rPr>
              <a:t>r</a:t>
            </a:r>
            <a:r>
              <a:rPr sz="1450" b="1" spc="30" dirty="0">
                <a:latin typeface="Arial"/>
                <a:cs typeface="Arial"/>
              </a:rPr>
              <a:t>oo</a:t>
            </a:r>
            <a:r>
              <a:rPr sz="1450" b="1" spc="-10" dirty="0">
                <a:latin typeface="Arial"/>
                <a:cs typeface="Arial"/>
              </a:rPr>
              <a:t>m</a:t>
            </a:r>
            <a:r>
              <a:rPr sz="1450" b="1" spc="5" dirty="0">
                <a:latin typeface="Arial"/>
                <a:cs typeface="Arial"/>
              </a:rPr>
              <a:t>s</a:t>
            </a:r>
            <a:endParaRPr sz="1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69432" y="4013448"/>
            <a:ext cx="19304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15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8626" y="3850826"/>
            <a:ext cx="19304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15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956006" y="4165315"/>
            <a:ext cx="256540" cy="255904"/>
            <a:chOff x="7956006" y="4165315"/>
            <a:chExt cx="256540" cy="255904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9085" y="4258563"/>
              <a:ext cx="116696" cy="1159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9276" y="4188585"/>
              <a:ext cx="209776" cy="20925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979276" y="4188585"/>
              <a:ext cx="210185" cy="209550"/>
            </a:xfrm>
            <a:custGeom>
              <a:avLst/>
              <a:gdLst/>
              <a:ahLst/>
              <a:cxnLst/>
              <a:rect l="l" t="t" r="r" b="b"/>
              <a:pathLst>
                <a:path w="210184" h="209550">
                  <a:moveTo>
                    <a:pt x="93079" y="0"/>
                  </a:moveTo>
                  <a:lnTo>
                    <a:pt x="58901" y="8015"/>
                  </a:lnTo>
                  <a:lnTo>
                    <a:pt x="29087" y="29144"/>
                  </a:lnTo>
                  <a:lnTo>
                    <a:pt x="7999" y="59013"/>
                  </a:lnTo>
                  <a:lnTo>
                    <a:pt x="0" y="93248"/>
                  </a:lnTo>
                  <a:lnTo>
                    <a:pt x="7999" y="140641"/>
                  </a:lnTo>
                  <a:lnTo>
                    <a:pt x="29087" y="177267"/>
                  </a:lnTo>
                  <a:lnTo>
                    <a:pt x="58901" y="200886"/>
                  </a:lnTo>
                  <a:lnTo>
                    <a:pt x="140910" y="200886"/>
                  </a:lnTo>
                  <a:lnTo>
                    <a:pt x="177736" y="177267"/>
                  </a:lnTo>
                  <a:lnTo>
                    <a:pt x="201408" y="140641"/>
                  </a:lnTo>
                  <a:lnTo>
                    <a:pt x="209776" y="93248"/>
                  </a:lnTo>
                  <a:lnTo>
                    <a:pt x="201408" y="59013"/>
                  </a:lnTo>
                  <a:lnTo>
                    <a:pt x="177736" y="29144"/>
                  </a:lnTo>
                  <a:lnTo>
                    <a:pt x="140910" y="8015"/>
                  </a:lnTo>
                  <a:lnTo>
                    <a:pt x="93079" y="0"/>
                  </a:lnTo>
                </a:path>
              </a:pathLst>
            </a:custGeom>
            <a:ln w="46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78590" y="3200316"/>
            <a:ext cx="193040" cy="304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00" b="1" spc="15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4065" y="1440002"/>
            <a:ext cx="7708265" cy="139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Since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we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3D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world,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trivariate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points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3D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space and</a:t>
            </a:r>
            <a:r>
              <a:rPr sz="1800" spc="-10" dirty="0">
                <a:latin typeface="Arial MT"/>
                <a:cs typeface="Arial MT"/>
              </a:rPr>
              <a:t> displaying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view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natural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 MT"/>
              <a:cs typeface="Arial MT"/>
            </a:endParaRPr>
          </a:p>
          <a:p>
            <a:pPr marR="423545" algn="r">
              <a:lnSpc>
                <a:spcPct val="100000"/>
              </a:lnSpc>
            </a:pPr>
            <a:r>
              <a:rPr sz="1800" b="1" spc="15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24290" y="2469007"/>
            <a:ext cx="1072515" cy="1719580"/>
            <a:chOff x="6324290" y="2469007"/>
            <a:chExt cx="1072515" cy="1719580"/>
          </a:xfrm>
        </p:grpSpPr>
        <p:sp>
          <p:nvSpPr>
            <p:cNvPr id="16" name="object 16"/>
            <p:cNvSpPr/>
            <p:nvPr/>
          </p:nvSpPr>
          <p:spPr>
            <a:xfrm>
              <a:off x="7280253" y="2515708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23154" y="0"/>
                  </a:moveTo>
                  <a:lnTo>
                    <a:pt x="9768" y="362"/>
                  </a:lnTo>
                  <a:lnTo>
                    <a:pt x="2894" y="2900"/>
                  </a:lnTo>
                  <a:lnTo>
                    <a:pt x="361" y="9788"/>
                  </a:lnTo>
                  <a:lnTo>
                    <a:pt x="0" y="23201"/>
                  </a:lnTo>
                  <a:lnTo>
                    <a:pt x="361" y="40374"/>
                  </a:lnTo>
                  <a:lnTo>
                    <a:pt x="2894" y="55307"/>
                  </a:lnTo>
                  <a:lnTo>
                    <a:pt x="9768" y="65846"/>
                  </a:lnTo>
                  <a:lnTo>
                    <a:pt x="23153" y="69837"/>
                  </a:lnTo>
                  <a:lnTo>
                    <a:pt x="40291" y="65845"/>
                  </a:lnTo>
                  <a:lnTo>
                    <a:pt x="55193" y="55307"/>
                  </a:lnTo>
                  <a:lnTo>
                    <a:pt x="65710" y="40374"/>
                  </a:lnTo>
                  <a:lnTo>
                    <a:pt x="69693" y="23201"/>
                  </a:lnTo>
                  <a:lnTo>
                    <a:pt x="65710" y="9788"/>
                  </a:lnTo>
                  <a:lnTo>
                    <a:pt x="55193" y="2900"/>
                  </a:lnTo>
                  <a:lnTo>
                    <a:pt x="40291" y="362"/>
                  </a:lnTo>
                  <a:lnTo>
                    <a:pt x="231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80253" y="2515708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23154" y="0"/>
                  </a:moveTo>
                  <a:lnTo>
                    <a:pt x="9768" y="362"/>
                  </a:lnTo>
                  <a:lnTo>
                    <a:pt x="2894" y="2900"/>
                  </a:lnTo>
                  <a:lnTo>
                    <a:pt x="361" y="9788"/>
                  </a:lnTo>
                  <a:lnTo>
                    <a:pt x="0" y="23201"/>
                  </a:lnTo>
                  <a:lnTo>
                    <a:pt x="361" y="40374"/>
                  </a:lnTo>
                  <a:lnTo>
                    <a:pt x="2894" y="55307"/>
                  </a:lnTo>
                  <a:lnTo>
                    <a:pt x="9768" y="65846"/>
                  </a:lnTo>
                  <a:lnTo>
                    <a:pt x="55193" y="55307"/>
                  </a:lnTo>
                  <a:lnTo>
                    <a:pt x="69693" y="23201"/>
                  </a:lnTo>
                  <a:lnTo>
                    <a:pt x="65710" y="9788"/>
                  </a:lnTo>
                  <a:lnTo>
                    <a:pt x="55193" y="2900"/>
                  </a:lnTo>
                  <a:lnTo>
                    <a:pt x="40291" y="362"/>
                  </a:lnTo>
                  <a:lnTo>
                    <a:pt x="23154" y="0"/>
                  </a:lnTo>
                </a:path>
              </a:pathLst>
            </a:custGeom>
            <a:ln w="465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1362" y="3422113"/>
              <a:ext cx="116256" cy="1159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7892" y="4002693"/>
              <a:ext cx="116279" cy="11646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86711" y="2492274"/>
              <a:ext cx="186690" cy="209550"/>
            </a:xfrm>
            <a:custGeom>
              <a:avLst/>
              <a:gdLst/>
              <a:ahLst/>
              <a:cxnLst/>
              <a:rect l="l" t="t" r="r" b="b"/>
              <a:pathLst>
                <a:path w="186690" h="209550">
                  <a:moveTo>
                    <a:pt x="93542" y="0"/>
                  </a:moveTo>
                  <a:lnTo>
                    <a:pt x="59292" y="8015"/>
                  </a:lnTo>
                  <a:lnTo>
                    <a:pt x="29318" y="29147"/>
                  </a:lnTo>
                  <a:lnTo>
                    <a:pt x="8071" y="59023"/>
                  </a:lnTo>
                  <a:lnTo>
                    <a:pt x="0" y="93271"/>
                  </a:lnTo>
                  <a:lnTo>
                    <a:pt x="8071" y="140664"/>
                  </a:lnTo>
                  <a:lnTo>
                    <a:pt x="29318" y="177291"/>
                  </a:lnTo>
                  <a:lnTo>
                    <a:pt x="59292" y="200909"/>
                  </a:lnTo>
                  <a:lnTo>
                    <a:pt x="93542" y="209280"/>
                  </a:lnTo>
                  <a:lnTo>
                    <a:pt x="127683" y="200909"/>
                  </a:lnTo>
                  <a:lnTo>
                    <a:pt x="157418" y="177291"/>
                  </a:lnTo>
                  <a:lnTo>
                    <a:pt x="178427" y="140664"/>
                  </a:lnTo>
                  <a:lnTo>
                    <a:pt x="186390" y="93271"/>
                  </a:lnTo>
                  <a:lnTo>
                    <a:pt x="178427" y="59023"/>
                  </a:lnTo>
                  <a:lnTo>
                    <a:pt x="157418" y="29147"/>
                  </a:lnTo>
                  <a:lnTo>
                    <a:pt x="127684" y="8015"/>
                  </a:lnTo>
                  <a:lnTo>
                    <a:pt x="935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86711" y="2492274"/>
              <a:ext cx="186690" cy="209550"/>
            </a:xfrm>
            <a:custGeom>
              <a:avLst/>
              <a:gdLst/>
              <a:ahLst/>
              <a:cxnLst/>
              <a:rect l="l" t="t" r="r" b="b"/>
              <a:pathLst>
                <a:path w="186690" h="209550">
                  <a:moveTo>
                    <a:pt x="93542" y="0"/>
                  </a:moveTo>
                  <a:lnTo>
                    <a:pt x="59292" y="8015"/>
                  </a:lnTo>
                  <a:lnTo>
                    <a:pt x="29318" y="29147"/>
                  </a:lnTo>
                  <a:lnTo>
                    <a:pt x="8071" y="59023"/>
                  </a:lnTo>
                  <a:lnTo>
                    <a:pt x="0" y="93271"/>
                  </a:lnTo>
                  <a:lnTo>
                    <a:pt x="8071" y="140664"/>
                  </a:lnTo>
                  <a:lnTo>
                    <a:pt x="29318" y="177291"/>
                  </a:lnTo>
                  <a:lnTo>
                    <a:pt x="59292" y="200909"/>
                  </a:lnTo>
                  <a:lnTo>
                    <a:pt x="127683" y="200909"/>
                  </a:lnTo>
                  <a:lnTo>
                    <a:pt x="178427" y="140664"/>
                  </a:lnTo>
                  <a:lnTo>
                    <a:pt x="186390" y="93271"/>
                  </a:lnTo>
                  <a:lnTo>
                    <a:pt x="178427" y="59023"/>
                  </a:lnTo>
                  <a:lnTo>
                    <a:pt x="157418" y="29147"/>
                  </a:lnTo>
                  <a:lnTo>
                    <a:pt x="127684" y="8015"/>
                  </a:lnTo>
                  <a:lnTo>
                    <a:pt x="93542" y="0"/>
                  </a:lnTo>
                </a:path>
              </a:pathLst>
            </a:custGeom>
            <a:ln w="465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7559" y="3398770"/>
              <a:ext cx="209776" cy="20923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347559" y="3398770"/>
              <a:ext cx="210185" cy="209550"/>
            </a:xfrm>
            <a:custGeom>
              <a:avLst/>
              <a:gdLst/>
              <a:ahLst/>
              <a:cxnLst/>
              <a:rect l="l" t="t" r="r" b="b"/>
              <a:pathLst>
                <a:path w="210184" h="209550">
                  <a:moveTo>
                    <a:pt x="93565" y="0"/>
                  </a:moveTo>
                  <a:lnTo>
                    <a:pt x="59331" y="8002"/>
                  </a:lnTo>
                  <a:lnTo>
                    <a:pt x="29347" y="29063"/>
                  </a:lnTo>
                  <a:lnTo>
                    <a:pt x="8081" y="58759"/>
                  </a:lnTo>
                  <a:lnTo>
                    <a:pt x="0" y="92668"/>
                  </a:lnTo>
                  <a:lnTo>
                    <a:pt x="8081" y="140393"/>
                  </a:lnTo>
                  <a:lnTo>
                    <a:pt x="29347" y="177183"/>
                  </a:lnTo>
                  <a:lnTo>
                    <a:pt x="59331" y="200858"/>
                  </a:lnTo>
                  <a:lnTo>
                    <a:pt x="141135" y="200857"/>
                  </a:lnTo>
                  <a:lnTo>
                    <a:pt x="177814" y="177183"/>
                  </a:lnTo>
                  <a:lnTo>
                    <a:pt x="201422" y="140393"/>
                  </a:lnTo>
                  <a:lnTo>
                    <a:pt x="209776" y="92668"/>
                  </a:lnTo>
                  <a:lnTo>
                    <a:pt x="201422" y="58758"/>
                  </a:lnTo>
                  <a:lnTo>
                    <a:pt x="177814" y="29063"/>
                  </a:lnTo>
                  <a:lnTo>
                    <a:pt x="141135" y="8002"/>
                  </a:lnTo>
                  <a:lnTo>
                    <a:pt x="93565" y="0"/>
                  </a:lnTo>
                </a:path>
              </a:pathLst>
            </a:custGeom>
            <a:ln w="46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4089" y="3956589"/>
              <a:ext cx="209776" cy="20867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534089" y="3956589"/>
              <a:ext cx="210185" cy="208915"/>
            </a:xfrm>
            <a:custGeom>
              <a:avLst/>
              <a:gdLst/>
              <a:ahLst/>
              <a:cxnLst/>
              <a:rect l="l" t="t" r="r" b="b"/>
              <a:pathLst>
                <a:path w="210184" h="208914">
                  <a:moveTo>
                    <a:pt x="93565" y="0"/>
                  </a:moveTo>
                  <a:lnTo>
                    <a:pt x="59331" y="7924"/>
                  </a:lnTo>
                  <a:lnTo>
                    <a:pt x="29347" y="28857"/>
                  </a:lnTo>
                  <a:lnTo>
                    <a:pt x="8081" y="58533"/>
                  </a:lnTo>
                  <a:lnTo>
                    <a:pt x="0" y="92691"/>
                  </a:lnTo>
                  <a:lnTo>
                    <a:pt x="8081" y="140316"/>
                  </a:lnTo>
                  <a:lnTo>
                    <a:pt x="29347" y="176908"/>
                  </a:lnTo>
                  <a:lnTo>
                    <a:pt x="59331" y="200388"/>
                  </a:lnTo>
                  <a:lnTo>
                    <a:pt x="141145" y="200388"/>
                  </a:lnTo>
                  <a:lnTo>
                    <a:pt x="177823" y="176908"/>
                  </a:lnTo>
                  <a:lnTo>
                    <a:pt x="201425" y="140316"/>
                  </a:lnTo>
                  <a:lnTo>
                    <a:pt x="209776" y="92691"/>
                  </a:lnTo>
                  <a:lnTo>
                    <a:pt x="201425" y="58533"/>
                  </a:lnTo>
                  <a:lnTo>
                    <a:pt x="177823" y="28857"/>
                  </a:lnTo>
                  <a:lnTo>
                    <a:pt x="141145" y="7924"/>
                  </a:lnTo>
                  <a:lnTo>
                    <a:pt x="93565" y="0"/>
                  </a:lnTo>
                </a:path>
              </a:pathLst>
            </a:custGeom>
            <a:ln w="46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8540" y="2735402"/>
            <a:ext cx="3441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 indent="-205740">
              <a:lnSpc>
                <a:spcPct val="100000"/>
              </a:lnSpc>
              <a:spcBef>
                <a:spcPts val="100"/>
              </a:spcBef>
              <a:buChar char="•"/>
              <a:tabLst>
                <a:tab pos="218440" algn="l"/>
              </a:tabLst>
            </a:pPr>
            <a:r>
              <a:rPr sz="1800" spc="-25" dirty="0">
                <a:latin typeface="Arial MT"/>
                <a:cs typeface="Arial MT"/>
              </a:rPr>
              <a:t>However,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representations</a:t>
            </a:r>
            <a:endParaRPr sz="1800">
              <a:latin typeface="Arial MT"/>
              <a:cs typeface="Arial MT"/>
            </a:endParaRPr>
          </a:p>
          <a:p>
            <a:pPr marL="266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ambiguous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411971" y="644612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32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8540" y="3833241"/>
            <a:ext cx="36156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 marR="5080" indent="-190500">
              <a:lnSpc>
                <a:spcPct val="100000"/>
              </a:lnSpc>
              <a:spcBef>
                <a:spcPts val="100"/>
              </a:spcBef>
              <a:buChar char="•"/>
              <a:tabLst>
                <a:tab pos="215900" algn="l"/>
              </a:tabLst>
            </a:pPr>
            <a:r>
              <a:rPr sz="1800" spc="-5" dirty="0">
                <a:latin typeface="Arial MT"/>
                <a:cs typeface="Arial MT"/>
              </a:rPr>
              <a:t>This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be solved by interaction,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allowing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user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reorient</a:t>
            </a:r>
            <a:r>
              <a:rPr sz="1800" dirty="0">
                <a:latin typeface="Arial MT"/>
                <a:cs typeface="Arial MT"/>
              </a:rPr>
              <a:t> 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8540" y="5205221"/>
            <a:ext cx="342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“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3D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</a:t>
            </a:r>
            <a:r>
              <a:rPr sz="1800" b="1" spc="-5" dirty="0">
                <a:latin typeface="Arial"/>
                <a:cs typeface="Arial"/>
              </a:rPr>
              <a:t> useful,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you’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ve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got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18540" y="5479491"/>
            <a:ext cx="231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able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move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it</a:t>
            </a:r>
            <a:r>
              <a:rPr sz="1800" spc="5" dirty="0">
                <a:latin typeface="Arial MT"/>
                <a:cs typeface="Arial MT"/>
              </a:rPr>
              <a:t>”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77972" y="5498388"/>
            <a:ext cx="1413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825" y="2708275"/>
            <a:ext cx="4176649" cy="38608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88027" y="2060638"/>
            <a:ext cx="3816222" cy="35594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742" y="503301"/>
            <a:ext cx="8174990" cy="1999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Interaction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brushing</a:t>
            </a:r>
            <a:r>
              <a:rPr sz="1800" spc="-5" dirty="0">
                <a:latin typeface="Arial MT"/>
                <a:cs typeface="Arial MT"/>
              </a:rPr>
              <a:t>)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help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 </a:t>
            </a:r>
            <a:r>
              <a:rPr sz="1800" spc="-5" dirty="0">
                <a:latin typeface="Arial MT"/>
                <a:cs typeface="Arial MT"/>
              </a:rPr>
              <a:t>objects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view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highlighted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planes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355600" marR="70104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change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blindness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must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taken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account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ensure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user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notices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highlight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planes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 marL="515620">
              <a:lnSpc>
                <a:spcPct val="100000"/>
              </a:lnSpc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9665" y="5719368"/>
            <a:ext cx="357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highlighting of </a:t>
            </a:r>
            <a:r>
              <a:rPr sz="1800" spc="-10" dirty="0">
                <a:latin typeface="Arial MT"/>
                <a:cs typeface="Arial MT"/>
              </a:rPr>
              <a:t>houses </a:t>
            </a:r>
            <a:r>
              <a:rPr sz="1800" spc="-5" dirty="0">
                <a:latin typeface="Arial MT"/>
                <a:cs typeface="Arial MT"/>
              </a:rPr>
              <a:t>in one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plane</a:t>
            </a:r>
            <a:r>
              <a:rPr sz="1800" spc="-5" dirty="0">
                <a:latin typeface="Arial MT"/>
                <a:cs typeface="Arial MT"/>
              </a:rPr>
              <a:t> 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brushed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remaining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9665" y="6268008"/>
            <a:ext cx="760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planes.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935228"/>
            <a:ext cx="74047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An</a:t>
            </a:r>
            <a:r>
              <a:rPr sz="1800" spc="-5" dirty="0">
                <a:latin typeface="Arial MT"/>
                <a:cs typeface="Arial MT"/>
              </a:rPr>
              <a:t> alternative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trivariate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hypervariate)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structure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formed </a:t>
            </a:r>
            <a:r>
              <a:rPr sz="1800" dirty="0">
                <a:latin typeface="Arial MT"/>
                <a:cs typeface="Arial MT"/>
              </a:rPr>
              <a:t>from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three </a:t>
            </a:r>
            <a:r>
              <a:rPr sz="1800" spc="-10" dirty="0">
                <a:latin typeface="Arial MT"/>
                <a:cs typeface="Arial MT"/>
              </a:rPr>
              <a:t>possible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2D</a:t>
            </a:r>
            <a:r>
              <a:rPr sz="1800" spc="-10" dirty="0">
                <a:latin typeface="Arial MT"/>
                <a:cs typeface="Arial MT"/>
              </a:rPr>
              <a:t> views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52804" y="2708275"/>
            <a:ext cx="5480050" cy="3878579"/>
            <a:chOff x="3052804" y="2708275"/>
            <a:chExt cx="5480050" cy="38785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6100" y="2708275"/>
              <a:ext cx="4176649" cy="3860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59176" y="4868893"/>
              <a:ext cx="1554480" cy="1711325"/>
            </a:xfrm>
            <a:custGeom>
              <a:avLst/>
              <a:gdLst/>
              <a:ahLst/>
              <a:cxnLst/>
              <a:rect l="l" t="t" r="r" b="b"/>
              <a:pathLst>
                <a:path w="1554479" h="1711325">
                  <a:moveTo>
                    <a:pt x="0" y="0"/>
                  </a:moveTo>
                  <a:lnTo>
                    <a:pt x="0" y="1711252"/>
                  </a:lnTo>
                  <a:lnTo>
                    <a:pt x="1554332" y="1711252"/>
                  </a:lnTo>
                </a:path>
              </a:pathLst>
            </a:custGeom>
            <a:ln w="127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9913" y="5801281"/>
              <a:ext cx="76078" cy="764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9119" y="6043702"/>
              <a:ext cx="76510" cy="895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4147" y="6043702"/>
              <a:ext cx="89261" cy="895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5637" y="5596778"/>
              <a:ext cx="76497" cy="89506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786901" y="2800512"/>
            <a:ext cx="1551305" cy="2329815"/>
          </a:xfrm>
          <a:custGeom>
            <a:avLst/>
            <a:gdLst/>
            <a:ahLst/>
            <a:cxnLst/>
            <a:rect l="l" t="t" r="r" b="b"/>
            <a:pathLst>
              <a:path w="1551305" h="2329815">
                <a:moveTo>
                  <a:pt x="1550862" y="1279143"/>
                </a:moveTo>
                <a:lnTo>
                  <a:pt x="0" y="1794472"/>
                </a:lnTo>
              </a:path>
              <a:path w="1551305" h="2329815">
                <a:moveTo>
                  <a:pt x="0" y="1794472"/>
                </a:moveTo>
                <a:lnTo>
                  <a:pt x="1110346" y="2329398"/>
                </a:lnTo>
              </a:path>
              <a:path w="1551305" h="2329815">
                <a:moveTo>
                  <a:pt x="0" y="0"/>
                </a:moveTo>
                <a:lnTo>
                  <a:pt x="0" y="1794472"/>
                </a:lnTo>
              </a:path>
            </a:pathLst>
          </a:custGeom>
          <a:ln w="19117">
            <a:solidFill>
              <a:srgbClr val="0000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27276" y="5136501"/>
            <a:ext cx="39751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5" dirty="0">
                <a:latin typeface="Arial"/>
                <a:cs typeface="Arial"/>
              </a:rPr>
              <a:t>T</a:t>
            </a:r>
            <a:r>
              <a:rPr sz="1200" b="1" spc="-40" dirty="0">
                <a:latin typeface="Arial"/>
                <a:cs typeface="Arial"/>
              </a:rPr>
              <a:t>i</a:t>
            </a:r>
            <a:r>
              <a:rPr sz="1200" b="1" spc="130" dirty="0">
                <a:latin typeface="Arial"/>
                <a:cs typeface="Arial"/>
              </a:rPr>
              <a:t>m</a:t>
            </a:r>
            <a:r>
              <a:rPr sz="1200" b="1" spc="-5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2737" y="3856861"/>
            <a:ext cx="7804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Bedrooms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67296" y="4028811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2604" y="3895199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8125" y="2997751"/>
            <a:ext cx="1292860" cy="617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Price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500" b="1" spc="-5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12089" y="4155854"/>
            <a:ext cx="210820" cy="210185"/>
            <a:chOff x="2912089" y="4155854"/>
            <a:chExt cx="210820" cy="210185"/>
          </a:xfrm>
        </p:grpSpPr>
        <p:sp>
          <p:nvSpPr>
            <p:cNvPr id="17" name="object 17"/>
            <p:cNvSpPr/>
            <p:nvPr/>
          </p:nvSpPr>
          <p:spPr>
            <a:xfrm>
              <a:off x="3007669" y="4251585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5" h="57150">
                  <a:moveTo>
                    <a:pt x="19020" y="0"/>
                  </a:moveTo>
                  <a:lnTo>
                    <a:pt x="8024" y="299"/>
                  </a:lnTo>
                  <a:lnTo>
                    <a:pt x="2377" y="2394"/>
                  </a:lnTo>
                  <a:lnTo>
                    <a:pt x="297" y="8082"/>
                  </a:lnTo>
                  <a:lnTo>
                    <a:pt x="0" y="19158"/>
                  </a:lnTo>
                  <a:lnTo>
                    <a:pt x="297" y="33153"/>
                  </a:lnTo>
                  <a:lnTo>
                    <a:pt x="2377" y="45262"/>
                  </a:lnTo>
                  <a:lnTo>
                    <a:pt x="8024" y="53779"/>
                  </a:lnTo>
                  <a:lnTo>
                    <a:pt x="19020" y="56998"/>
                  </a:lnTo>
                  <a:lnTo>
                    <a:pt x="33318" y="53779"/>
                  </a:lnTo>
                  <a:lnTo>
                    <a:pt x="45673" y="45262"/>
                  </a:lnTo>
                  <a:lnTo>
                    <a:pt x="54354" y="33153"/>
                  </a:lnTo>
                  <a:lnTo>
                    <a:pt x="57632" y="19158"/>
                  </a:lnTo>
                  <a:lnTo>
                    <a:pt x="54354" y="8082"/>
                  </a:lnTo>
                  <a:lnTo>
                    <a:pt x="45673" y="2394"/>
                  </a:lnTo>
                  <a:lnTo>
                    <a:pt x="33318" y="299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07669" y="4251585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5" h="57150">
                  <a:moveTo>
                    <a:pt x="19020" y="0"/>
                  </a:moveTo>
                  <a:lnTo>
                    <a:pt x="8024" y="299"/>
                  </a:lnTo>
                  <a:lnTo>
                    <a:pt x="2377" y="2394"/>
                  </a:lnTo>
                  <a:lnTo>
                    <a:pt x="297" y="8082"/>
                  </a:lnTo>
                  <a:lnTo>
                    <a:pt x="0" y="19158"/>
                  </a:lnTo>
                  <a:lnTo>
                    <a:pt x="297" y="33153"/>
                  </a:lnTo>
                  <a:lnTo>
                    <a:pt x="2377" y="45262"/>
                  </a:lnTo>
                  <a:lnTo>
                    <a:pt x="8024" y="53779"/>
                  </a:lnTo>
                  <a:lnTo>
                    <a:pt x="19020" y="56998"/>
                  </a:lnTo>
                  <a:lnTo>
                    <a:pt x="33318" y="53779"/>
                  </a:lnTo>
                  <a:lnTo>
                    <a:pt x="45673" y="45262"/>
                  </a:lnTo>
                  <a:lnTo>
                    <a:pt x="54354" y="33153"/>
                  </a:lnTo>
                  <a:lnTo>
                    <a:pt x="57632" y="19158"/>
                  </a:lnTo>
                  <a:lnTo>
                    <a:pt x="54354" y="8082"/>
                  </a:lnTo>
                  <a:lnTo>
                    <a:pt x="45673" y="2394"/>
                  </a:lnTo>
                  <a:lnTo>
                    <a:pt x="33318" y="299"/>
                  </a:lnTo>
                  <a:lnTo>
                    <a:pt x="19020" y="0"/>
                  </a:lnTo>
                </a:path>
              </a:pathLst>
            </a:custGeom>
            <a:ln w="38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31206" y="4174971"/>
              <a:ext cx="172720" cy="172085"/>
            </a:xfrm>
            <a:custGeom>
              <a:avLst/>
              <a:gdLst/>
              <a:ahLst/>
              <a:cxnLst/>
              <a:rect l="l" t="t" r="r" b="b"/>
              <a:pathLst>
                <a:path w="172719" h="172085">
                  <a:moveTo>
                    <a:pt x="76462" y="0"/>
                  </a:moveTo>
                  <a:lnTo>
                    <a:pt x="48386" y="6585"/>
                  </a:lnTo>
                  <a:lnTo>
                    <a:pt x="23894" y="23945"/>
                  </a:lnTo>
                  <a:lnTo>
                    <a:pt x="6571" y="48486"/>
                  </a:lnTo>
                  <a:lnTo>
                    <a:pt x="0" y="76614"/>
                  </a:lnTo>
                  <a:lnTo>
                    <a:pt x="6571" y="115553"/>
                  </a:lnTo>
                  <a:lnTo>
                    <a:pt x="23894" y="145645"/>
                  </a:lnTo>
                  <a:lnTo>
                    <a:pt x="48386" y="165051"/>
                  </a:lnTo>
                  <a:lnTo>
                    <a:pt x="76462" y="171928"/>
                  </a:lnTo>
                  <a:lnTo>
                    <a:pt x="115755" y="165051"/>
                  </a:lnTo>
                  <a:lnTo>
                    <a:pt x="146006" y="145645"/>
                  </a:lnTo>
                  <a:lnTo>
                    <a:pt x="165452" y="115553"/>
                  </a:lnTo>
                  <a:lnTo>
                    <a:pt x="172326" y="76613"/>
                  </a:lnTo>
                  <a:lnTo>
                    <a:pt x="165452" y="48486"/>
                  </a:lnTo>
                  <a:lnTo>
                    <a:pt x="146006" y="23945"/>
                  </a:lnTo>
                  <a:lnTo>
                    <a:pt x="115755" y="6585"/>
                  </a:lnTo>
                  <a:lnTo>
                    <a:pt x="764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31206" y="4174971"/>
              <a:ext cx="172720" cy="172085"/>
            </a:xfrm>
            <a:custGeom>
              <a:avLst/>
              <a:gdLst/>
              <a:ahLst/>
              <a:cxnLst/>
              <a:rect l="l" t="t" r="r" b="b"/>
              <a:pathLst>
                <a:path w="172719" h="172085">
                  <a:moveTo>
                    <a:pt x="76462" y="0"/>
                  </a:moveTo>
                  <a:lnTo>
                    <a:pt x="48386" y="6585"/>
                  </a:lnTo>
                  <a:lnTo>
                    <a:pt x="23894" y="23945"/>
                  </a:lnTo>
                  <a:lnTo>
                    <a:pt x="6571" y="48486"/>
                  </a:lnTo>
                  <a:lnTo>
                    <a:pt x="0" y="76613"/>
                  </a:lnTo>
                  <a:lnTo>
                    <a:pt x="6571" y="115553"/>
                  </a:lnTo>
                  <a:lnTo>
                    <a:pt x="23894" y="145645"/>
                  </a:lnTo>
                  <a:lnTo>
                    <a:pt x="48386" y="165051"/>
                  </a:lnTo>
                  <a:lnTo>
                    <a:pt x="76462" y="171928"/>
                  </a:lnTo>
                  <a:lnTo>
                    <a:pt x="115755" y="165051"/>
                  </a:lnTo>
                  <a:lnTo>
                    <a:pt x="146006" y="145645"/>
                  </a:lnTo>
                  <a:lnTo>
                    <a:pt x="165452" y="115553"/>
                  </a:lnTo>
                  <a:lnTo>
                    <a:pt x="172326" y="76614"/>
                  </a:lnTo>
                  <a:lnTo>
                    <a:pt x="165452" y="48486"/>
                  </a:lnTo>
                  <a:lnTo>
                    <a:pt x="146006" y="23945"/>
                  </a:lnTo>
                  <a:lnTo>
                    <a:pt x="115755" y="6585"/>
                  </a:lnTo>
                  <a:lnTo>
                    <a:pt x="76462" y="0"/>
                  </a:lnTo>
                </a:path>
              </a:pathLst>
            </a:custGeom>
            <a:ln w="38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92874" y="2806589"/>
            <a:ext cx="1631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5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71670" y="2762144"/>
            <a:ext cx="880744" cy="1412875"/>
            <a:chOff x="1571670" y="2762144"/>
            <a:chExt cx="880744" cy="1412875"/>
          </a:xfrm>
        </p:grpSpPr>
        <p:sp>
          <p:nvSpPr>
            <p:cNvPr id="23" name="object 23"/>
            <p:cNvSpPr/>
            <p:nvPr/>
          </p:nvSpPr>
          <p:spPr>
            <a:xfrm>
              <a:off x="2356975" y="2800513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19020" y="0"/>
                  </a:moveTo>
                  <a:lnTo>
                    <a:pt x="8024" y="297"/>
                  </a:lnTo>
                  <a:lnTo>
                    <a:pt x="2377" y="2382"/>
                  </a:lnTo>
                  <a:lnTo>
                    <a:pt x="297" y="8042"/>
                  </a:lnTo>
                  <a:lnTo>
                    <a:pt x="0" y="19062"/>
                  </a:lnTo>
                  <a:lnTo>
                    <a:pt x="297" y="33172"/>
                  </a:lnTo>
                  <a:lnTo>
                    <a:pt x="2377" y="45441"/>
                  </a:lnTo>
                  <a:lnTo>
                    <a:pt x="8024" y="54099"/>
                  </a:lnTo>
                  <a:lnTo>
                    <a:pt x="19020" y="57379"/>
                  </a:lnTo>
                  <a:lnTo>
                    <a:pt x="33098" y="54099"/>
                  </a:lnTo>
                  <a:lnTo>
                    <a:pt x="45340" y="45441"/>
                  </a:lnTo>
                  <a:lnTo>
                    <a:pt x="53979" y="33172"/>
                  </a:lnTo>
                  <a:lnTo>
                    <a:pt x="57251" y="19062"/>
                  </a:lnTo>
                  <a:lnTo>
                    <a:pt x="53979" y="8042"/>
                  </a:lnTo>
                  <a:lnTo>
                    <a:pt x="45340" y="2382"/>
                  </a:lnTo>
                  <a:lnTo>
                    <a:pt x="33098" y="297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56975" y="2800513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19020" y="0"/>
                  </a:moveTo>
                  <a:lnTo>
                    <a:pt x="8024" y="297"/>
                  </a:lnTo>
                  <a:lnTo>
                    <a:pt x="2377" y="2382"/>
                  </a:lnTo>
                  <a:lnTo>
                    <a:pt x="297" y="8042"/>
                  </a:lnTo>
                  <a:lnTo>
                    <a:pt x="0" y="19062"/>
                  </a:lnTo>
                  <a:lnTo>
                    <a:pt x="297" y="33172"/>
                  </a:lnTo>
                  <a:lnTo>
                    <a:pt x="2377" y="45441"/>
                  </a:lnTo>
                  <a:lnTo>
                    <a:pt x="8024" y="54099"/>
                  </a:lnTo>
                  <a:lnTo>
                    <a:pt x="19020" y="57379"/>
                  </a:lnTo>
                  <a:lnTo>
                    <a:pt x="33098" y="54099"/>
                  </a:lnTo>
                  <a:lnTo>
                    <a:pt x="45340" y="45441"/>
                  </a:lnTo>
                  <a:lnTo>
                    <a:pt x="53979" y="33172"/>
                  </a:lnTo>
                  <a:lnTo>
                    <a:pt x="57251" y="19062"/>
                  </a:lnTo>
                  <a:lnTo>
                    <a:pt x="53979" y="8042"/>
                  </a:lnTo>
                  <a:lnTo>
                    <a:pt x="45340" y="2382"/>
                  </a:lnTo>
                  <a:lnTo>
                    <a:pt x="33098" y="297"/>
                  </a:lnTo>
                  <a:lnTo>
                    <a:pt x="19020" y="0"/>
                  </a:lnTo>
                </a:path>
              </a:pathLst>
            </a:custGeom>
            <a:ln w="38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29456" y="3564346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5" h="57150">
                  <a:moveTo>
                    <a:pt x="19096" y="0"/>
                  </a:moveTo>
                  <a:lnTo>
                    <a:pt x="8056" y="291"/>
                  </a:lnTo>
                  <a:lnTo>
                    <a:pt x="2387" y="2335"/>
                  </a:lnTo>
                  <a:lnTo>
                    <a:pt x="298" y="7881"/>
                  </a:lnTo>
                  <a:lnTo>
                    <a:pt x="0" y="18681"/>
                  </a:lnTo>
                  <a:lnTo>
                    <a:pt x="298" y="32750"/>
                  </a:lnTo>
                  <a:lnTo>
                    <a:pt x="2387" y="45024"/>
                  </a:lnTo>
                  <a:lnTo>
                    <a:pt x="8056" y="53705"/>
                  </a:lnTo>
                  <a:lnTo>
                    <a:pt x="19096" y="56998"/>
                  </a:lnTo>
                  <a:lnTo>
                    <a:pt x="33117" y="53705"/>
                  </a:lnTo>
                  <a:lnTo>
                    <a:pt x="45345" y="45024"/>
                  </a:lnTo>
                  <a:lnTo>
                    <a:pt x="53991" y="32750"/>
                  </a:lnTo>
                  <a:lnTo>
                    <a:pt x="57270" y="18681"/>
                  </a:lnTo>
                  <a:lnTo>
                    <a:pt x="53991" y="7881"/>
                  </a:lnTo>
                  <a:lnTo>
                    <a:pt x="45345" y="2335"/>
                  </a:lnTo>
                  <a:lnTo>
                    <a:pt x="33117" y="291"/>
                  </a:lnTo>
                  <a:lnTo>
                    <a:pt x="19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29456" y="3564346"/>
              <a:ext cx="57785" cy="57150"/>
            </a:xfrm>
            <a:custGeom>
              <a:avLst/>
              <a:gdLst/>
              <a:ahLst/>
              <a:cxnLst/>
              <a:rect l="l" t="t" r="r" b="b"/>
              <a:pathLst>
                <a:path w="57785" h="57150">
                  <a:moveTo>
                    <a:pt x="19096" y="0"/>
                  </a:moveTo>
                  <a:lnTo>
                    <a:pt x="8056" y="291"/>
                  </a:lnTo>
                  <a:lnTo>
                    <a:pt x="2387" y="2335"/>
                  </a:lnTo>
                  <a:lnTo>
                    <a:pt x="298" y="7881"/>
                  </a:lnTo>
                  <a:lnTo>
                    <a:pt x="0" y="18681"/>
                  </a:lnTo>
                  <a:lnTo>
                    <a:pt x="298" y="32750"/>
                  </a:lnTo>
                  <a:lnTo>
                    <a:pt x="2387" y="45024"/>
                  </a:lnTo>
                  <a:lnTo>
                    <a:pt x="8056" y="53705"/>
                  </a:lnTo>
                  <a:lnTo>
                    <a:pt x="19096" y="56998"/>
                  </a:lnTo>
                  <a:lnTo>
                    <a:pt x="33117" y="53705"/>
                  </a:lnTo>
                  <a:lnTo>
                    <a:pt x="45345" y="45024"/>
                  </a:lnTo>
                  <a:lnTo>
                    <a:pt x="53991" y="32750"/>
                  </a:lnTo>
                  <a:lnTo>
                    <a:pt x="57270" y="18681"/>
                  </a:lnTo>
                  <a:lnTo>
                    <a:pt x="53991" y="7881"/>
                  </a:lnTo>
                  <a:lnTo>
                    <a:pt x="45345" y="2335"/>
                  </a:lnTo>
                  <a:lnTo>
                    <a:pt x="33117" y="291"/>
                  </a:lnTo>
                  <a:lnTo>
                    <a:pt x="19096" y="0"/>
                  </a:lnTo>
                </a:path>
              </a:pathLst>
            </a:custGeom>
            <a:ln w="38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82686" y="4041359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19096" y="0"/>
                  </a:moveTo>
                  <a:lnTo>
                    <a:pt x="8056" y="299"/>
                  </a:lnTo>
                  <a:lnTo>
                    <a:pt x="2387" y="2394"/>
                  </a:lnTo>
                  <a:lnTo>
                    <a:pt x="298" y="8082"/>
                  </a:lnTo>
                  <a:lnTo>
                    <a:pt x="0" y="19158"/>
                  </a:lnTo>
                  <a:lnTo>
                    <a:pt x="298" y="33216"/>
                  </a:lnTo>
                  <a:lnTo>
                    <a:pt x="2387" y="45484"/>
                  </a:lnTo>
                  <a:lnTo>
                    <a:pt x="8056" y="54163"/>
                  </a:lnTo>
                  <a:lnTo>
                    <a:pt x="19096" y="57455"/>
                  </a:lnTo>
                  <a:lnTo>
                    <a:pt x="33120" y="54163"/>
                  </a:lnTo>
                  <a:lnTo>
                    <a:pt x="45354" y="45484"/>
                  </a:lnTo>
                  <a:lnTo>
                    <a:pt x="54007" y="33216"/>
                  </a:lnTo>
                  <a:lnTo>
                    <a:pt x="57290" y="19158"/>
                  </a:lnTo>
                  <a:lnTo>
                    <a:pt x="54007" y="8082"/>
                  </a:lnTo>
                  <a:lnTo>
                    <a:pt x="45354" y="2394"/>
                  </a:lnTo>
                  <a:lnTo>
                    <a:pt x="33120" y="299"/>
                  </a:lnTo>
                  <a:lnTo>
                    <a:pt x="190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82686" y="4041359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19096" y="0"/>
                  </a:moveTo>
                  <a:lnTo>
                    <a:pt x="8056" y="299"/>
                  </a:lnTo>
                  <a:lnTo>
                    <a:pt x="2387" y="2394"/>
                  </a:lnTo>
                  <a:lnTo>
                    <a:pt x="298" y="8082"/>
                  </a:lnTo>
                  <a:lnTo>
                    <a:pt x="0" y="19158"/>
                  </a:lnTo>
                  <a:lnTo>
                    <a:pt x="298" y="33216"/>
                  </a:lnTo>
                  <a:lnTo>
                    <a:pt x="2387" y="45484"/>
                  </a:lnTo>
                  <a:lnTo>
                    <a:pt x="8056" y="54163"/>
                  </a:lnTo>
                  <a:lnTo>
                    <a:pt x="19096" y="57455"/>
                  </a:lnTo>
                  <a:lnTo>
                    <a:pt x="33120" y="54163"/>
                  </a:lnTo>
                  <a:lnTo>
                    <a:pt x="45354" y="45484"/>
                  </a:lnTo>
                  <a:lnTo>
                    <a:pt x="54007" y="33216"/>
                  </a:lnTo>
                  <a:lnTo>
                    <a:pt x="57290" y="19158"/>
                  </a:lnTo>
                  <a:lnTo>
                    <a:pt x="54007" y="8082"/>
                  </a:lnTo>
                  <a:lnTo>
                    <a:pt x="45354" y="2394"/>
                  </a:lnTo>
                  <a:lnTo>
                    <a:pt x="33120" y="299"/>
                  </a:lnTo>
                  <a:lnTo>
                    <a:pt x="19096" y="0"/>
                  </a:lnTo>
                </a:path>
              </a:pathLst>
            </a:custGeom>
            <a:ln w="382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80131" y="2781259"/>
              <a:ext cx="153670" cy="172085"/>
            </a:xfrm>
            <a:custGeom>
              <a:avLst/>
              <a:gdLst/>
              <a:ahLst/>
              <a:cxnLst/>
              <a:rect l="l" t="t" r="r" b="b"/>
              <a:pathLst>
                <a:path w="153669" h="172085">
                  <a:moveTo>
                    <a:pt x="76843" y="0"/>
                  </a:moveTo>
                  <a:lnTo>
                    <a:pt x="48707" y="6585"/>
                  </a:lnTo>
                  <a:lnTo>
                    <a:pt x="24084" y="23947"/>
                  </a:lnTo>
                  <a:lnTo>
                    <a:pt x="6630" y="48494"/>
                  </a:lnTo>
                  <a:lnTo>
                    <a:pt x="0" y="76633"/>
                  </a:lnTo>
                  <a:lnTo>
                    <a:pt x="6630" y="115572"/>
                  </a:lnTo>
                  <a:lnTo>
                    <a:pt x="24084" y="145664"/>
                  </a:lnTo>
                  <a:lnTo>
                    <a:pt x="48707" y="165070"/>
                  </a:lnTo>
                  <a:lnTo>
                    <a:pt x="76843" y="171947"/>
                  </a:lnTo>
                  <a:lnTo>
                    <a:pt x="104889" y="165070"/>
                  </a:lnTo>
                  <a:lnTo>
                    <a:pt x="129316" y="145664"/>
                  </a:lnTo>
                  <a:lnTo>
                    <a:pt x="146574" y="115572"/>
                  </a:lnTo>
                  <a:lnTo>
                    <a:pt x="153115" y="76633"/>
                  </a:lnTo>
                  <a:lnTo>
                    <a:pt x="146574" y="48494"/>
                  </a:lnTo>
                  <a:lnTo>
                    <a:pt x="129316" y="23947"/>
                  </a:lnTo>
                  <a:lnTo>
                    <a:pt x="104889" y="6585"/>
                  </a:lnTo>
                  <a:lnTo>
                    <a:pt x="768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80131" y="2781259"/>
              <a:ext cx="153670" cy="172085"/>
            </a:xfrm>
            <a:custGeom>
              <a:avLst/>
              <a:gdLst/>
              <a:ahLst/>
              <a:cxnLst/>
              <a:rect l="l" t="t" r="r" b="b"/>
              <a:pathLst>
                <a:path w="153669" h="172085">
                  <a:moveTo>
                    <a:pt x="76843" y="0"/>
                  </a:moveTo>
                  <a:lnTo>
                    <a:pt x="48707" y="6585"/>
                  </a:lnTo>
                  <a:lnTo>
                    <a:pt x="24084" y="23947"/>
                  </a:lnTo>
                  <a:lnTo>
                    <a:pt x="6630" y="48494"/>
                  </a:lnTo>
                  <a:lnTo>
                    <a:pt x="0" y="76633"/>
                  </a:lnTo>
                  <a:lnTo>
                    <a:pt x="6630" y="115572"/>
                  </a:lnTo>
                  <a:lnTo>
                    <a:pt x="24084" y="145664"/>
                  </a:lnTo>
                  <a:lnTo>
                    <a:pt x="48707" y="165070"/>
                  </a:lnTo>
                  <a:lnTo>
                    <a:pt x="76843" y="171947"/>
                  </a:lnTo>
                  <a:lnTo>
                    <a:pt x="104889" y="165070"/>
                  </a:lnTo>
                  <a:lnTo>
                    <a:pt x="129316" y="145664"/>
                  </a:lnTo>
                  <a:lnTo>
                    <a:pt x="146574" y="115572"/>
                  </a:lnTo>
                  <a:lnTo>
                    <a:pt x="153115" y="76633"/>
                  </a:lnTo>
                  <a:lnTo>
                    <a:pt x="146574" y="48494"/>
                  </a:lnTo>
                  <a:lnTo>
                    <a:pt x="129316" y="23947"/>
                  </a:lnTo>
                  <a:lnTo>
                    <a:pt x="104889" y="6585"/>
                  </a:lnTo>
                  <a:lnTo>
                    <a:pt x="76843" y="0"/>
                  </a:lnTo>
                </a:path>
              </a:pathLst>
            </a:custGeom>
            <a:ln w="382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90787" y="3526049"/>
              <a:ext cx="172720" cy="172085"/>
            </a:xfrm>
            <a:custGeom>
              <a:avLst/>
              <a:gdLst/>
              <a:ahLst/>
              <a:cxnLst/>
              <a:rect l="l" t="t" r="r" b="b"/>
              <a:pathLst>
                <a:path w="172719" h="172085">
                  <a:moveTo>
                    <a:pt x="76862" y="0"/>
                  </a:moveTo>
                  <a:lnTo>
                    <a:pt x="48739" y="6575"/>
                  </a:lnTo>
                  <a:lnTo>
                    <a:pt x="24108" y="23878"/>
                  </a:lnTo>
                  <a:lnTo>
                    <a:pt x="6638" y="48277"/>
                  </a:lnTo>
                  <a:lnTo>
                    <a:pt x="0" y="76137"/>
                  </a:lnTo>
                  <a:lnTo>
                    <a:pt x="6638" y="115348"/>
                  </a:lnTo>
                  <a:lnTo>
                    <a:pt x="24108" y="145576"/>
                  </a:lnTo>
                  <a:lnTo>
                    <a:pt x="48739" y="165027"/>
                  </a:lnTo>
                  <a:lnTo>
                    <a:pt x="76862" y="171909"/>
                  </a:lnTo>
                  <a:lnTo>
                    <a:pt x="115939" y="165027"/>
                  </a:lnTo>
                  <a:lnTo>
                    <a:pt x="146070" y="145576"/>
                  </a:lnTo>
                  <a:lnTo>
                    <a:pt x="165463" y="115348"/>
                  </a:lnTo>
                  <a:lnTo>
                    <a:pt x="172326" y="76137"/>
                  </a:lnTo>
                  <a:lnTo>
                    <a:pt x="165463" y="48277"/>
                  </a:lnTo>
                  <a:lnTo>
                    <a:pt x="146070" y="23878"/>
                  </a:lnTo>
                  <a:lnTo>
                    <a:pt x="115939" y="6575"/>
                  </a:lnTo>
                  <a:lnTo>
                    <a:pt x="76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90787" y="3526049"/>
              <a:ext cx="172720" cy="172085"/>
            </a:xfrm>
            <a:custGeom>
              <a:avLst/>
              <a:gdLst/>
              <a:ahLst/>
              <a:cxnLst/>
              <a:rect l="l" t="t" r="r" b="b"/>
              <a:pathLst>
                <a:path w="172719" h="172085">
                  <a:moveTo>
                    <a:pt x="76862" y="0"/>
                  </a:moveTo>
                  <a:lnTo>
                    <a:pt x="48739" y="6575"/>
                  </a:lnTo>
                  <a:lnTo>
                    <a:pt x="24108" y="23878"/>
                  </a:lnTo>
                  <a:lnTo>
                    <a:pt x="6638" y="48277"/>
                  </a:lnTo>
                  <a:lnTo>
                    <a:pt x="0" y="76137"/>
                  </a:lnTo>
                  <a:lnTo>
                    <a:pt x="6638" y="115348"/>
                  </a:lnTo>
                  <a:lnTo>
                    <a:pt x="24108" y="145576"/>
                  </a:lnTo>
                  <a:lnTo>
                    <a:pt x="48739" y="165027"/>
                  </a:lnTo>
                  <a:lnTo>
                    <a:pt x="76862" y="171909"/>
                  </a:lnTo>
                  <a:lnTo>
                    <a:pt x="115939" y="165027"/>
                  </a:lnTo>
                  <a:lnTo>
                    <a:pt x="146070" y="145576"/>
                  </a:lnTo>
                  <a:lnTo>
                    <a:pt x="165463" y="115348"/>
                  </a:lnTo>
                  <a:lnTo>
                    <a:pt x="172326" y="76137"/>
                  </a:lnTo>
                  <a:lnTo>
                    <a:pt x="165463" y="48277"/>
                  </a:lnTo>
                  <a:lnTo>
                    <a:pt x="146070" y="23878"/>
                  </a:lnTo>
                  <a:lnTo>
                    <a:pt x="115939" y="6575"/>
                  </a:lnTo>
                  <a:lnTo>
                    <a:pt x="76862" y="0"/>
                  </a:lnTo>
                </a:path>
              </a:pathLst>
            </a:custGeom>
            <a:ln w="38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44017" y="3984361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19" h="171450">
                  <a:moveTo>
                    <a:pt x="76862" y="0"/>
                  </a:moveTo>
                  <a:lnTo>
                    <a:pt x="48739" y="6511"/>
                  </a:lnTo>
                  <a:lnTo>
                    <a:pt x="24108" y="23709"/>
                  </a:lnTo>
                  <a:lnTo>
                    <a:pt x="6638" y="48092"/>
                  </a:lnTo>
                  <a:lnTo>
                    <a:pt x="0" y="76156"/>
                  </a:lnTo>
                  <a:lnTo>
                    <a:pt x="6638" y="115285"/>
                  </a:lnTo>
                  <a:lnTo>
                    <a:pt x="24108" y="145350"/>
                  </a:lnTo>
                  <a:lnTo>
                    <a:pt x="48739" y="164641"/>
                  </a:lnTo>
                  <a:lnTo>
                    <a:pt x="76862" y="171452"/>
                  </a:lnTo>
                  <a:lnTo>
                    <a:pt x="115947" y="164641"/>
                  </a:lnTo>
                  <a:lnTo>
                    <a:pt x="146078" y="145350"/>
                  </a:lnTo>
                  <a:lnTo>
                    <a:pt x="165466" y="115285"/>
                  </a:lnTo>
                  <a:lnTo>
                    <a:pt x="172326" y="76156"/>
                  </a:lnTo>
                  <a:lnTo>
                    <a:pt x="165466" y="48092"/>
                  </a:lnTo>
                  <a:lnTo>
                    <a:pt x="146078" y="23709"/>
                  </a:lnTo>
                  <a:lnTo>
                    <a:pt x="115947" y="6511"/>
                  </a:lnTo>
                  <a:lnTo>
                    <a:pt x="768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44017" y="3984361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19" h="171450">
                  <a:moveTo>
                    <a:pt x="76862" y="0"/>
                  </a:moveTo>
                  <a:lnTo>
                    <a:pt x="48739" y="6511"/>
                  </a:lnTo>
                  <a:lnTo>
                    <a:pt x="24108" y="23709"/>
                  </a:lnTo>
                  <a:lnTo>
                    <a:pt x="6638" y="48092"/>
                  </a:lnTo>
                  <a:lnTo>
                    <a:pt x="0" y="76156"/>
                  </a:lnTo>
                  <a:lnTo>
                    <a:pt x="6638" y="115285"/>
                  </a:lnTo>
                  <a:lnTo>
                    <a:pt x="24108" y="145350"/>
                  </a:lnTo>
                  <a:lnTo>
                    <a:pt x="48739" y="164641"/>
                  </a:lnTo>
                  <a:lnTo>
                    <a:pt x="76862" y="171452"/>
                  </a:lnTo>
                  <a:lnTo>
                    <a:pt x="115947" y="164641"/>
                  </a:lnTo>
                  <a:lnTo>
                    <a:pt x="146078" y="145350"/>
                  </a:lnTo>
                  <a:lnTo>
                    <a:pt x="165466" y="115285"/>
                  </a:lnTo>
                  <a:lnTo>
                    <a:pt x="172326" y="76156"/>
                  </a:lnTo>
                  <a:lnTo>
                    <a:pt x="165466" y="48092"/>
                  </a:lnTo>
                  <a:lnTo>
                    <a:pt x="146078" y="23709"/>
                  </a:lnTo>
                  <a:lnTo>
                    <a:pt x="115947" y="6511"/>
                  </a:lnTo>
                  <a:lnTo>
                    <a:pt x="76862" y="0"/>
                  </a:lnTo>
                </a:path>
              </a:pathLst>
            </a:custGeom>
            <a:ln w="382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938776" y="2303729"/>
            <a:ext cx="18065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66"/>
                </a:solidFill>
                <a:latin typeface="Arial MT"/>
                <a:cs typeface="Arial MT"/>
              </a:rPr>
              <a:t>Scatterplot</a:t>
            </a:r>
            <a:r>
              <a:rPr sz="1800" spc="-40" dirty="0">
                <a:solidFill>
                  <a:srgbClr val="FF0066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66"/>
                </a:solidFill>
                <a:latin typeface="Arial MT"/>
                <a:cs typeface="Arial MT"/>
              </a:rPr>
              <a:t>matrix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8540" y="2016328"/>
            <a:ext cx="36061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Example: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houses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(price,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number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bedrooms,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5" dirty="0">
                <a:latin typeface="Arial MT"/>
                <a:cs typeface="Arial MT"/>
              </a:rPr>
              <a:t>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journey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work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148484" y="5648260"/>
            <a:ext cx="1549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05206" y="6146151"/>
            <a:ext cx="1549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74674" y="6133406"/>
            <a:ext cx="1549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33455" y="5520518"/>
            <a:ext cx="1549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205887" y="6606137"/>
            <a:ext cx="4438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35" dirty="0">
                <a:latin typeface="Arial MT"/>
                <a:cs typeface="Arial MT"/>
              </a:rPr>
              <a:t>P</a:t>
            </a:r>
            <a:r>
              <a:rPr sz="1400" spc="30" dirty="0">
                <a:latin typeface="Arial MT"/>
                <a:cs typeface="Arial MT"/>
              </a:rPr>
              <a:t>r</a:t>
            </a:r>
            <a:r>
              <a:rPr sz="1400" spc="-15" dirty="0">
                <a:latin typeface="Arial MT"/>
                <a:cs typeface="Arial MT"/>
              </a:rPr>
              <a:t>i</a:t>
            </a:r>
            <a:r>
              <a:rPr sz="1400" spc="9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22982" y="4818149"/>
            <a:ext cx="828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Arial MT"/>
                <a:cs typeface="Arial MT"/>
              </a:rPr>
              <a:t>Bedrooms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4644" y="5690717"/>
            <a:ext cx="14135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4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2211"/>
            <a:ext cx="72256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Arial"/>
                <a:cs typeface="Arial"/>
              </a:rPr>
              <a:t>Other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Simple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(and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common)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representation</a:t>
            </a:r>
            <a:r>
              <a:rPr sz="2200" b="1" spc="7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of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3D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7632" y="2315336"/>
            <a:ext cx="3312414" cy="19179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7152" y="1582674"/>
            <a:ext cx="8065770" cy="4632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bubble</a:t>
            </a:r>
            <a:r>
              <a:rPr sz="2000" b="1" spc="-5" dirty="0">
                <a:latin typeface="Arial"/>
                <a:cs typeface="Arial"/>
              </a:rPr>
              <a:t> chart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represented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disk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expresses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two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dirty="0">
                <a:latin typeface="Arial MT"/>
                <a:cs typeface="Arial MT"/>
              </a:rPr>
              <a:t>the values through the disk's </a:t>
            </a:r>
            <a:r>
              <a:rPr sz="2000" i="1" dirty="0">
                <a:latin typeface="Arial"/>
                <a:cs typeface="Arial"/>
              </a:rPr>
              <a:t>xy </a:t>
            </a:r>
            <a:r>
              <a:rPr sz="2000" spc="-5" dirty="0">
                <a:latin typeface="Arial MT"/>
                <a:cs typeface="Arial MT"/>
              </a:rPr>
              <a:t>location and </a:t>
            </a:r>
            <a:r>
              <a:rPr sz="2000" dirty="0">
                <a:latin typeface="Arial MT"/>
                <a:cs typeface="Arial MT"/>
              </a:rPr>
              <a:t>the third through </a:t>
            </a:r>
            <a:r>
              <a:rPr sz="2000" spc="-5" dirty="0">
                <a:latin typeface="Arial MT"/>
                <a:cs typeface="Arial MT"/>
              </a:rPr>
              <a:t>its </a:t>
            </a:r>
            <a:r>
              <a:rPr sz="2000" dirty="0">
                <a:latin typeface="Arial MT"/>
                <a:cs typeface="Arial MT"/>
              </a:rPr>
              <a:t> size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(radius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area?)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Arial MT"/>
              <a:cs typeface="Arial MT"/>
            </a:endParaRPr>
          </a:p>
          <a:p>
            <a:pPr marL="361315" marR="3629025" indent="-349250">
              <a:lnSpc>
                <a:spcPct val="12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Mapping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variable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must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 </a:t>
            </a:r>
            <a:r>
              <a:rPr sz="2000" spc="-5" dirty="0">
                <a:latin typeface="Arial MT"/>
                <a:cs typeface="Arial MT"/>
              </a:rPr>
              <a:t>done </a:t>
            </a:r>
            <a:r>
              <a:rPr sz="2000" dirty="0">
                <a:latin typeface="Arial MT"/>
                <a:cs typeface="Arial MT"/>
              </a:rPr>
              <a:t>carefully. The </a:t>
            </a:r>
            <a:r>
              <a:rPr sz="2000" spc="-5" dirty="0">
                <a:latin typeface="Arial MT"/>
                <a:cs typeface="Arial MT"/>
              </a:rPr>
              <a:t>interpretation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ambiguous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800">
              <a:latin typeface="Arial MT"/>
              <a:cs typeface="Arial MT"/>
            </a:endParaRPr>
          </a:p>
          <a:p>
            <a:pPr marL="354965" marR="3818890" indent="-354965">
              <a:lnSpc>
                <a:spcPct val="12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Representing one </a:t>
            </a:r>
            <a:r>
              <a:rPr sz="2000" dirty="0">
                <a:latin typeface="Arial MT"/>
                <a:cs typeface="Arial MT"/>
              </a:rPr>
              <a:t>more </a:t>
            </a:r>
            <a:r>
              <a:rPr sz="2000" spc="-5" dirty="0">
                <a:latin typeface="Arial MT"/>
                <a:cs typeface="Arial MT"/>
              </a:rPr>
              <a:t>dimension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through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color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900">
              <a:latin typeface="Arial MT"/>
              <a:cs typeface="Arial MT"/>
            </a:endParaRPr>
          </a:p>
          <a:p>
            <a:pPr marL="426084">
              <a:lnSpc>
                <a:spcPct val="100000"/>
              </a:lnSpc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https://visage.co/data-visualization-</a:t>
            </a:r>
            <a:endParaRPr sz="1600">
              <a:latin typeface="Arial MT"/>
              <a:cs typeface="Arial MT"/>
            </a:endParaRPr>
          </a:p>
          <a:p>
            <a:pPr marL="426084">
              <a:lnSpc>
                <a:spcPct val="100000"/>
              </a:lnSpc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101-bubble-charts/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37632" y="4549580"/>
            <a:ext cx="3312414" cy="224497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47023" y="6539890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35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9354" y="3770257"/>
            <a:ext cx="848734" cy="774199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792" y="362457"/>
            <a:ext cx="5273675" cy="5064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040" marR="79756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Arial"/>
                <a:cs typeface="Arial"/>
              </a:rPr>
              <a:t>Simple representations </a:t>
            </a:r>
            <a:r>
              <a:rPr sz="2000" b="1" dirty="0">
                <a:latin typeface="Arial"/>
                <a:cs typeface="Arial"/>
              </a:rPr>
              <a:t>of a function </a:t>
            </a:r>
            <a:r>
              <a:rPr sz="2000" b="1" spc="-5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(field)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two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variables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Contour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plots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6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latin typeface="Arial"/>
                <a:cs typeface="Arial"/>
              </a:rPr>
              <a:t>contour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line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(also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isoline</a:t>
            </a:r>
            <a:r>
              <a:rPr sz="2000" spc="-5" dirty="0">
                <a:latin typeface="Arial MT"/>
                <a:cs typeface="Arial MT"/>
              </a:rPr>
              <a:t>,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isopleth</a:t>
            </a:r>
            <a:r>
              <a:rPr sz="2000" dirty="0">
                <a:latin typeface="Arial MT"/>
                <a:cs typeface="Arial MT"/>
              </a:rPr>
              <a:t>,</a:t>
            </a:r>
            <a:endParaRPr sz="2000">
              <a:latin typeface="Arial MT"/>
              <a:cs typeface="Arial MT"/>
            </a:endParaRPr>
          </a:p>
          <a:p>
            <a:pPr marL="355600" marR="508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equipotential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curve</a:t>
            </a:r>
            <a:r>
              <a:rPr sz="2000" spc="-5" dirty="0">
                <a:latin typeface="Arial MT"/>
                <a:cs typeface="Arial MT"/>
              </a:rPr>
              <a:t>) 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function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two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variables</a:t>
            </a:r>
            <a:r>
              <a:rPr sz="2000" spc="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curve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along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which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function </a:t>
            </a:r>
            <a:r>
              <a:rPr sz="2000" spc="-5" dirty="0">
                <a:latin typeface="Arial MT"/>
                <a:cs typeface="Arial MT"/>
              </a:rPr>
              <a:t>has </a:t>
            </a:r>
            <a:r>
              <a:rPr sz="2000" dirty="0">
                <a:latin typeface="Arial MT"/>
                <a:cs typeface="Arial MT"/>
              </a:rPr>
              <a:t>a constant value, so that 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curve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joins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points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equal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value.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355600" marR="37655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Typical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meteorological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(isobars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isothermal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curves)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maps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altitude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depth)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70575" y="188848"/>
            <a:ext cx="3273425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5876" y="3213162"/>
            <a:ext cx="3278124" cy="3522599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792" y="1413128"/>
            <a:ext cx="3945890" cy="2099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Surface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plots</a:t>
            </a: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24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May </a:t>
            </a:r>
            <a:r>
              <a:rPr sz="2000" spc="-5" dirty="0">
                <a:latin typeface="Arial MT"/>
                <a:cs typeface="Arial MT"/>
              </a:rPr>
              <a:t>be </a:t>
            </a:r>
            <a:r>
              <a:rPr sz="2000" dirty="0">
                <a:latin typeface="Arial MT"/>
                <a:cs typeface="Arial MT"/>
              </a:rPr>
              <a:t>combined </a:t>
            </a:r>
            <a:r>
              <a:rPr sz="2000" spc="-5" dirty="0">
                <a:latin typeface="Arial MT"/>
                <a:cs typeface="Arial MT"/>
              </a:rPr>
              <a:t>with </a:t>
            </a:r>
            <a:r>
              <a:rPr sz="2000" dirty="0">
                <a:latin typeface="Arial MT"/>
                <a:cs typeface="Arial MT"/>
              </a:rPr>
              <a:t>color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(preferably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redundant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carefully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selecting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scale)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8326" y="962025"/>
            <a:ext cx="3995673" cy="58959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3840" y="4104513"/>
            <a:ext cx="6730365" cy="1758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Interaction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governed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high-order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cognitive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 MT"/>
              <a:cs typeface="Arial MT"/>
            </a:endParaRPr>
          </a:p>
          <a:p>
            <a:pPr marL="1067435" indent="-140970">
              <a:lnSpc>
                <a:spcPct val="100000"/>
              </a:lnSpc>
              <a:buChar char="-"/>
              <a:tabLst>
                <a:tab pos="1068070" algn="l"/>
              </a:tabLst>
            </a:pPr>
            <a:r>
              <a:rPr sz="1800" spc="-5" dirty="0">
                <a:latin typeface="Arial MT"/>
                <a:cs typeface="Arial MT"/>
              </a:rPr>
              <a:t>Representation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data)</a:t>
            </a:r>
            <a:endParaRPr sz="1800">
              <a:latin typeface="Arial MT"/>
              <a:cs typeface="Arial MT"/>
            </a:endParaRPr>
          </a:p>
          <a:p>
            <a:pPr marL="1067435" indent="-140970">
              <a:lnSpc>
                <a:spcPct val="100000"/>
              </a:lnSpc>
              <a:spcBef>
                <a:spcPts val="1085"/>
              </a:spcBef>
              <a:buChar char="-"/>
              <a:tabLst>
                <a:tab pos="1068070" algn="l"/>
                <a:tab pos="2479675" algn="l"/>
              </a:tabLst>
            </a:pPr>
            <a:r>
              <a:rPr sz="1800" spc="-5" dirty="0">
                <a:latin typeface="Arial MT"/>
                <a:cs typeface="Arial MT"/>
              </a:rPr>
              <a:t>Presentation	</a:t>
            </a:r>
            <a:r>
              <a:rPr sz="1800" spc="-10" dirty="0">
                <a:latin typeface="Arial MT"/>
                <a:cs typeface="Arial MT"/>
              </a:rPr>
              <a:t>(what/when/where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show 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dirty="0">
                <a:latin typeface="Arial MT"/>
                <a:cs typeface="Arial MT"/>
              </a:rPr>
              <a:t>screen)</a:t>
            </a:r>
            <a:endParaRPr sz="1800">
              <a:latin typeface="Arial MT"/>
              <a:cs typeface="Arial MT"/>
            </a:endParaRPr>
          </a:p>
          <a:p>
            <a:pPr marL="1067435" indent="-140970">
              <a:lnSpc>
                <a:spcPct val="100000"/>
              </a:lnSpc>
              <a:spcBef>
                <a:spcPts val="1080"/>
              </a:spcBef>
              <a:buChar char="-"/>
              <a:tabLst>
                <a:tab pos="1068070" algn="l"/>
              </a:tabLst>
            </a:pPr>
            <a:r>
              <a:rPr sz="1800" spc="-5" dirty="0">
                <a:latin typeface="Arial MT"/>
                <a:cs typeface="Arial MT"/>
              </a:rPr>
              <a:t>Interaction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(how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let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users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explore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17596" y="406348"/>
            <a:ext cx="6908800" cy="2997835"/>
            <a:chOff x="1217596" y="406348"/>
            <a:chExt cx="6908800" cy="2997835"/>
          </a:xfrm>
        </p:grpSpPr>
        <p:sp>
          <p:nvSpPr>
            <p:cNvPr id="4" name="object 4"/>
            <p:cNvSpPr/>
            <p:nvPr/>
          </p:nvSpPr>
          <p:spPr>
            <a:xfrm>
              <a:off x="6335362" y="406348"/>
              <a:ext cx="1790700" cy="2997835"/>
            </a:xfrm>
            <a:custGeom>
              <a:avLst/>
              <a:gdLst/>
              <a:ahLst/>
              <a:cxnLst/>
              <a:rect l="l" t="t" r="r" b="b"/>
              <a:pathLst>
                <a:path w="1790700" h="2997835">
                  <a:moveTo>
                    <a:pt x="889090" y="0"/>
                  </a:moveTo>
                  <a:lnTo>
                    <a:pt x="817350" y="4745"/>
                  </a:lnTo>
                  <a:lnTo>
                    <a:pt x="747266" y="18741"/>
                  </a:lnTo>
                  <a:lnTo>
                    <a:pt x="679041" y="41623"/>
                  </a:lnTo>
                  <a:lnTo>
                    <a:pt x="612879" y="73029"/>
                  </a:lnTo>
                  <a:lnTo>
                    <a:pt x="548982" y="112595"/>
                  </a:lnTo>
                  <a:lnTo>
                    <a:pt x="517948" y="135326"/>
                  </a:lnTo>
                  <a:lnTo>
                    <a:pt x="487555" y="159960"/>
                  </a:lnTo>
                  <a:lnTo>
                    <a:pt x="457831" y="186453"/>
                  </a:lnTo>
                  <a:lnTo>
                    <a:pt x="428801" y="214760"/>
                  </a:lnTo>
                  <a:lnTo>
                    <a:pt x="400489" y="244834"/>
                  </a:lnTo>
                  <a:lnTo>
                    <a:pt x="372922" y="276632"/>
                  </a:lnTo>
                  <a:lnTo>
                    <a:pt x="346125" y="310106"/>
                  </a:lnTo>
                  <a:lnTo>
                    <a:pt x="320122" y="345213"/>
                  </a:lnTo>
                  <a:lnTo>
                    <a:pt x="294941" y="381906"/>
                  </a:lnTo>
                  <a:lnTo>
                    <a:pt x="270605" y="420140"/>
                  </a:lnTo>
                  <a:lnTo>
                    <a:pt x="247141" y="459870"/>
                  </a:lnTo>
                  <a:lnTo>
                    <a:pt x="224574" y="501051"/>
                  </a:lnTo>
                  <a:lnTo>
                    <a:pt x="202929" y="543637"/>
                  </a:lnTo>
                  <a:lnTo>
                    <a:pt x="182232" y="587583"/>
                  </a:lnTo>
                  <a:lnTo>
                    <a:pt x="162507" y="632843"/>
                  </a:lnTo>
                  <a:lnTo>
                    <a:pt x="143782" y="679372"/>
                  </a:lnTo>
                  <a:lnTo>
                    <a:pt x="126080" y="727124"/>
                  </a:lnTo>
                  <a:lnTo>
                    <a:pt x="109428" y="776055"/>
                  </a:lnTo>
                  <a:lnTo>
                    <a:pt x="93850" y="826119"/>
                  </a:lnTo>
                  <a:lnTo>
                    <a:pt x="79372" y="877271"/>
                  </a:lnTo>
                  <a:lnTo>
                    <a:pt x="66021" y="929465"/>
                  </a:lnTo>
                  <a:lnTo>
                    <a:pt x="53820" y="982655"/>
                  </a:lnTo>
                  <a:lnTo>
                    <a:pt x="42795" y="1036798"/>
                  </a:lnTo>
                  <a:lnTo>
                    <a:pt x="32972" y="1091846"/>
                  </a:lnTo>
                  <a:lnTo>
                    <a:pt x="24377" y="1147755"/>
                  </a:lnTo>
                  <a:lnTo>
                    <a:pt x="17034" y="1204479"/>
                  </a:lnTo>
                  <a:lnTo>
                    <a:pt x="10969" y="1261974"/>
                  </a:lnTo>
                  <a:lnTo>
                    <a:pt x="6208" y="1320193"/>
                  </a:lnTo>
                  <a:lnTo>
                    <a:pt x="2776" y="1379091"/>
                  </a:lnTo>
                  <a:lnTo>
                    <a:pt x="698" y="1438624"/>
                  </a:lnTo>
                  <a:lnTo>
                    <a:pt x="0" y="1498745"/>
                  </a:lnTo>
                  <a:lnTo>
                    <a:pt x="698" y="1558872"/>
                  </a:lnTo>
                  <a:lnTo>
                    <a:pt x="2776" y="1618409"/>
                  </a:lnTo>
                  <a:lnTo>
                    <a:pt x="6208" y="1677313"/>
                  </a:lnTo>
                  <a:lnTo>
                    <a:pt x="10969" y="1735537"/>
                  </a:lnTo>
                  <a:lnTo>
                    <a:pt x="17034" y="1793037"/>
                  </a:lnTo>
                  <a:lnTo>
                    <a:pt x="24377" y="1849766"/>
                  </a:lnTo>
                  <a:lnTo>
                    <a:pt x="32972" y="1905680"/>
                  </a:lnTo>
                  <a:lnTo>
                    <a:pt x="42795" y="1960733"/>
                  </a:lnTo>
                  <a:lnTo>
                    <a:pt x="53820" y="2014879"/>
                  </a:lnTo>
                  <a:lnTo>
                    <a:pt x="66021" y="2068074"/>
                  </a:lnTo>
                  <a:lnTo>
                    <a:pt x="79372" y="2120272"/>
                  </a:lnTo>
                  <a:lnTo>
                    <a:pt x="93850" y="2171428"/>
                  </a:lnTo>
                  <a:lnTo>
                    <a:pt x="109428" y="2221495"/>
                  </a:lnTo>
                  <a:lnTo>
                    <a:pt x="126080" y="2270430"/>
                  </a:lnTo>
                  <a:lnTo>
                    <a:pt x="143782" y="2318187"/>
                  </a:lnTo>
                  <a:lnTo>
                    <a:pt x="162507" y="2364719"/>
                  </a:lnTo>
                  <a:lnTo>
                    <a:pt x="182232" y="2409982"/>
                  </a:lnTo>
                  <a:lnTo>
                    <a:pt x="202929" y="2453931"/>
                  </a:lnTo>
                  <a:lnTo>
                    <a:pt x="224574" y="2496520"/>
                  </a:lnTo>
                  <a:lnTo>
                    <a:pt x="247141" y="2537704"/>
                  </a:lnTo>
                  <a:lnTo>
                    <a:pt x="270605" y="2577437"/>
                  </a:lnTo>
                  <a:lnTo>
                    <a:pt x="294941" y="2615674"/>
                  </a:lnTo>
                  <a:lnTo>
                    <a:pt x="320122" y="2652369"/>
                  </a:lnTo>
                  <a:lnTo>
                    <a:pt x="346125" y="2687478"/>
                  </a:lnTo>
                  <a:lnTo>
                    <a:pt x="372922" y="2720955"/>
                  </a:lnTo>
                  <a:lnTo>
                    <a:pt x="400489" y="2752754"/>
                  </a:lnTo>
                  <a:lnTo>
                    <a:pt x="428801" y="2782831"/>
                  </a:lnTo>
                  <a:lnTo>
                    <a:pt x="457831" y="2811139"/>
                  </a:lnTo>
                  <a:lnTo>
                    <a:pt x="487555" y="2837634"/>
                  </a:lnTo>
                  <a:lnTo>
                    <a:pt x="517948" y="2862270"/>
                  </a:lnTo>
                  <a:lnTo>
                    <a:pt x="548982" y="2885002"/>
                  </a:lnTo>
                  <a:lnTo>
                    <a:pt x="612879" y="2924571"/>
                  </a:lnTo>
                  <a:lnTo>
                    <a:pt x="679041" y="2955979"/>
                  </a:lnTo>
                  <a:lnTo>
                    <a:pt x="747266" y="2978862"/>
                  </a:lnTo>
                  <a:lnTo>
                    <a:pt x="817350" y="2992858"/>
                  </a:lnTo>
                  <a:lnTo>
                    <a:pt x="889090" y="2997604"/>
                  </a:lnTo>
                  <a:lnTo>
                    <a:pt x="925159" y="2996410"/>
                  </a:lnTo>
                  <a:lnTo>
                    <a:pt x="996235" y="2986994"/>
                  </a:lnTo>
                  <a:lnTo>
                    <a:pt x="1065710" y="2968509"/>
                  </a:lnTo>
                  <a:lnTo>
                    <a:pt x="1133366" y="2941318"/>
                  </a:lnTo>
                  <a:lnTo>
                    <a:pt x="1198979" y="2905784"/>
                  </a:lnTo>
                  <a:lnTo>
                    <a:pt x="1230950" y="2885002"/>
                  </a:lnTo>
                  <a:lnTo>
                    <a:pt x="1262329" y="2862270"/>
                  </a:lnTo>
                  <a:lnTo>
                    <a:pt x="1293086" y="2837634"/>
                  </a:lnTo>
                  <a:lnTo>
                    <a:pt x="1323194" y="2811139"/>
                  </a:lnTo>
                  <a:lnTo>
                    <a:pt x="1352626" y="2782831"/>
                  </a:lnTo>
                  <a:lnTo>
                    <a:pt x="1381355" y="2752754"/>
                  </a:lnTo>
                  <a:lnTo>
                    <a:pt x="1409351" y="2720955"/>
                  </a:lnTo>
                  <a:lnTo>
                    <a:pt x="1436588" y="2687478"/>
                  </a:lnTo>
                  <a:lnTo>
                    <a:pt x="1463038" y="2652369"/>
                  </a:lnTo>
                  <a:lnTo>
                    <a:pt x="1488674" y="2615674"/>
                  </a:lnTo>
                  <a:lnTo>
                    <a:pt x="1513467" y="2577437"/>
                  </a:lnTo>
                  <a:lnTo>
                    <a:pt x="1537391" y="2537704"/>
                  </a:lnTo>
                  <a:lnTo>
                    <a:pt x="1560417" y="2496520"/>
                  </a:lnTo>
                  <a:lnTo>
                    <a:pt x="1582518" y="2453931"/>
                  </a:lnTo>
                  <a:lnTo>
                    <a:pt x="1603666" y="2409982"/>
                  </a:lnTo>
                  <a:lnTo>
                    <a:pt x="1623833" y="2364719"/>
                  </a:lnTo>
                  <a:lnTo>
                    <a:pt x="1642993" y="2318187"/>
                  </a:lnTo>
                  <a:lnTo>
                    <a:pt x="1661117" y="2270430"/>
                  </a:lnTo>
                  <a:lnTo>
                    <a:pt x="1678177" y="2221495"/>
                  </a:lnTo>
                  <a:lnTo>
                    <a:pt x="1694146" y="2171428"/>
                  </a:lnTo>
                  <a:lnTo>
                    <a:pt x="1708997" y="2120272"/>
                  </a:lnTo>
                  <a:lnTo>
                    <a:pt x="1722701" y="2068074"/>
                  </a:lnTo>
                  <a:lnTo>
                    <a:pt x="1735231" y="2014879"/>
                  </a:lnTo>
                  <a:lnTo>
                    <a:pt x="1746560" y="1960733"/>
                  </a:lnTo>
                  <a:lnTo>
                    <a:pt x="1756660" y="1905680"/>
                  </a:lnTo>
                  <a:lnTo>
                    <a:pt x="1765502" y="1849766"/>
                  </a:lnTo>
                  <a:lnTo>
                    <a:pt x="1773060" y="1793037"/>
                  </a:lnTo>
                  <a:lnTo>
                    <a:pt x="1779306" y="1735537"/>
                  </a:lnTo>
                  <a:lnTo>
                    <a:pt x="1784212" y="1677313"/>
                  </a:lnTo>
                  <a:lnTo>
                    <a:pt x="1787750" y="1618409"/>
                  </a:lnTo>
                  <a:lnTo>
                    <a:pt x="1789894" y="1558872"/>
                  </a:lnTo>
                  <a:lnTo>
                    <a:pt x="1790614" y="1498745"/>
                  </a:lnTo>
                  <a:lnTo>
                    <a:pt x="1789894" y="1438624"/>
                  </a:lnTo>
                  <a:lnTo>
                    <a:pt x="1787750" y="1379091"/>
                  </a:lnTo>
                  <a:lnTo>
                    <a:pt x="1784212" y="1320193"/>
                  </a:lnTo>
                  <a:lnTo>
                    <a:pt x="1779306" y="1261974"/>
                  </a:lnTo>
                  <a:lnTo>
                    <a:pt x="1773060" y="1204479"/>
                  </a:lnTo>
                  <a:lnTo>
                    <a:pt x="1765502" y="1147755"/>
                  </a:lnTo>
                  <a:lnTo>
                    <a:pt x="1756660" y="1091846"/>
                  </a:lnTo>
                  <a:lnTo>
                    <a:pt x="1746560" y="1036798"/>
                  </a:lnTo>
                  <a:lnTo>
                    <a:pt x="1735231" y="982655"/>
                  </a:lnTo>
                  <a:lnTo>
                    <a:pt x="1722701" y="929465"/>
                  </a:lnTo>
                  <a:lnTo>
                    <a:pt x="1708997" y="877271"/>
                  </a:lnTo>
                  <a:lnTo>
                    <a:pt x="1694146" y="826119"/>
                  </a:lnTo>
                  <a:lnTo>
                    <a:pt x="1678177" y="776055"/>
                  </a:lnTo>
                  <a:lnTo>
                    <a:pt x="1661117" y="727124"/>
                  </a:lnTo>
                  <a:lnTo>
                    <a:pt x="1642993" y="679372"/>
                  </a:lnTo>
                  <a:lnTo>
                    <a:pt x="1623833" y="632843"/>
                  </a:lnTo>
                  <a:lnTo>
                    <a:pt x="1603666" y="587583"/>
                  </a:lnTo>
                  <a:lnTo>
                    <a:pt x="1582518" y="543637"/>
                  </a:lnTo>
                  <a:lnTo>
                    <a:pt x="1560417" y="501051"/>
                  </a:lnTo>
                  <a:lnTo>
                    <a:pt x="1537391" y="459870"/>
                  </a:lnTo>
                  <a:lnTo>
                    <a:pt x="1513467" y="420140"/>
                  </a:lnTo>
                  <a:lnTo>
                    <a:pt x="1488674" y="381906"/>
                  </a:lnTo>
                  <a:lnTo>
                    <a:pt x="1463038" y="345213"/>
                  </a:lnTo>
                  <a:lnTo>
                    <a:pt x="1436588" y="310106"/>
                  </a:lnTo>
                  <a:lnTo>
                    <a:pt x="1409351" y="276632"/>
                  </a:lnTo>
                  <a:lnTo>
                    <a:pt x="1381355" y="244834"/>
                  </a:lnTo>
                  <a:lnTo>
                    <a:pt x="1352626" y="214760"/>
                  </a:lnTo>
                  <a:lnTo>
                    <a:pt x="1323194" y="186453"/>
                  </a:lnTo>
                  <a:lnTo>
                    <a:pt x="1293086" y="159960"/>
                  </a:lnTo>
                  <a:lnTo>
                    <a:pt x="1262329" y="135326"/>
                  </a:lnTo>
                  <a:lnTo>
                    <a:pt x="1230950" y="112595"/>
                  </a:lnTo>
                  <a:lnTo>
                    <a:pt x="1198979" y="91814"/>
                  </a:lnTo>
                  <a:lnTo>
                    <a:pt x="1133366" y="56283"/>
                  </a:lnTo>
                  <a:lnTo>
                    <a:pt x="1065710" y="29094"/>
                  </a:lnTo>
                  <a:lnTo>
                    <a:pt x="996235" y="10609"/>
                  </a:lnTo>
                  <a:lnTo>
                    <a:pt x="925159" y="1194"/>
                  </a:lnTo>
                  <a:lnTo>
                    <a:pt x="889090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7596" y="1206676"/>
              <a:ext cx="584200" cy="1524000"/>
            </a:xfrm>
            <a:custGeom>
              <a:avLst/>
              <a:gdLst/>
              <a:ahLst/>
              <a:cxnLst/>
              <a:rect l="l" t="t" r="r" b="b"/>
              <a:pathLst>
                <a:path w="584200" h="1524000">
                  <a:moveTo>
                    <a:pt x="584036" y="0"/>
                  </a:moveTo>
                  <a:lnTo>
                    <a:pt x="0" y="0"/>
                  </a:lnTo>
                  <a:lnTo>
                    <a:pt x="0" y="1523963"/>
                  </a:lnTo>
                  <a:lnTo>
                    <a:pt x="584036" y="1523963"/>
                  </a:lnTo>
                  <a:lnTo>
                    <a:pt x="5840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217908" y="1435207"/>
            <a:ext cx="838835" cy="889635"/>
            <a:chOff x="5217908" y="1435207"/>
            <a:chExt cx="838835" cy="889635"/>
          </a:xfrm>
        </p:grpSpPr>
        <p:sp>
          <p:nvSpPr>
            <p:cNvPr id="7" name="object 7"/>
            <p:cNvSpPr/>
            <p:nvPr/>
          </p:nvSpPr>
          <p:spPr>
            <a:xfrm>
              <a:off x="5217908" y="1435207"/>
              <a:ext cx="838835" cy="889635"/>
            </a:xfrm>
            <a:custGeom>
              <a:avLst/>
              <a:gdLst/>
              <a:ahLst/>
              <a:cxnLst/>
              <a:rect l="l" t="t" r="r" b="b"/>
              <a:pathLst>
                <a:path w="838835" h="889635">
                  <a:moveTo>
                    <a:pt x="609600" y="0"/>
                  </a:moveTo>
                  <a:lnTo>
                    <a:pt x="228616" y="0"/>
                  </a:lnTo>
                  <a:lnTo>
                    <a:pt x="182331" y="4614"/>
                  </a:lnTo>
                  <a:lnTo>
                    <a:pt x="139318" y="17863"/>
                  </a:lnTo>
                  <a:lnTo>
                    <a:pt x="100472" y="38852"/>
                  </a:lnTo>
                  <a:lnTo>
                    <a:pt x="66684" y="66687"/>
                  </a:lnTo>
                  <a:lnTo>
                    <a:pt x="38850" y="100474"/>
                  </a:lnTo>
                  <a:lnTo>
                    <a:pt x="17862" y="139319"/>
                  </a:lnTo>
                  <a:lnTo>
                    <a:pt x="4614" y="182328"/>
                  </a:lnTo>
                  <a:lnTo>
                    <a:pt x="0" y="228607"/>
                  </a:lnTo>
                  <a:lnTo>
                    <a:pt x="0" y="660350"/>
                  </a:lnTo>
                  <a:lnTo>
                    <a:pt x="4614" y="706640"/>
                  </a:lnTo>
                  <a:lnTo>
                    <a:pt x="17862" y="749677"/>
                  </a:lnTo>
                  <a:lnTo>
                    <a:pt x="38850" y="788563"/>
                  </a:lnTo>
                  <a:lnTo>
                    <a:pt x="66684" y="822396"/>
                  </a:lnTo>
                  <a:lnTo>
                    <a:pt x="100472" y="850277"/>
                  </a:lnTo>
                  <a:lnTo>
                    <a:pt x="139318" y="871307"/>
                  </a:lnTo>
                  <a:lnTo>
                    <a:pt x="182331" y="884585"/>
                  </a:lnTo>
                  <a:lnTo>
                    <a:pt x="228616" y="889210"/>
                  </a:lnTo>
                  <a:lnTo>
                    <a:pt x="609600" y="889210"/>
                  </a:lnTo>
                  <a:lnTo>
                    <a:pt x="655885" y="884585"/>
                  </a:lnTo>
                  <a:lnTo>
                    <a:pt x="698897" y="871307"/>
                  </a:lnTo>
                  <a:lnTo>
                    <a:pt x="737744" y="850277"/>
                  </a:lnTo>
                  <a:lnTo>
                    <a:pt x="771531" y="822396"/>
                  </a:lnTo>
                  <a:lnTo>
                    <a:pt x="799366" y="788563"/>
                  </a:lnTo>
                  <a:lnTo>
                    <a:pt x="820354" y="749677"/>
                  </a:lnTo>
                  <a:lnTo>
                    <a:pt x="833602" y="706640"/>
                  </a:lnTo>
                  <a:lnTo>
                    <a:pt x="838216" y="660350"/>
                  </a:lnTo>
                  <a:lnTo>
                    <a:pt x="838216" y="228607"/>
                  </a:lnTo>
                  <a:lnTo>
                    <a:pt x="833602" y="182328"/>
                  </a:lnTo>
                  <a:lnTo>
                    <a:pt x="820354" y="139319"/>
                  </a:lnTo>
                  <a:lnTo>
                    <a:pt x="799366" y="100474"/>
                  </a:lnTo>
                  <a:lnTo>
                    <a:pt x="771531" y="66687"/>
                  </a:lnTo>
                  <a:lnTo>
                    <a:pt x="737744" y="38852"/>
                  </a:lnTo>
                  <a:lnTo>
                    <a:pt x="698897" y="17863"/>
                  </a:lnTo>
                  <a:lnTo>
                    <a:pt x="655885" y="4614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19529" y="1536838"/>
              <a:ext cx="304800" cy="267335"/>
            </a:xfrm>
            <a:custGeom>
              <a:avLst/>
              <a:gdLst/>
              <a:ahLst/>
              <a:cxnLst/>
              <a:rect l="l" t="t" r="r" b="b"/>
              <a:pathLst>
                <a:path w="304800" h="267335">
                  <a:moveTo>
                    <a:pt x="0" y="0"/>
                  </a:moveTo>
                  <a:lnTo>
                    <a:pt x="17069" y="52116"/>
                  </a:lnTo>
                  <a:lnTo>
                    <a:pt x="79371" y="93600"/>
                  </a:lnTo>
                  <a:lnTo>
                    <a:pt x="123764" y="109972"/>
                  </a:lnTo>
                  <a:lnTo>
                    <a:pt x="175000" y="123227"/>
                  </a:lnTo>
                  <a:lnTo>
                    <a:pt x="231591" y="133212"/>
                  </a:lnTo>
                  <a:lnTo>
                    <a:pt x="292050" y="139774"/>
                  </a:lnTo>
                </a:path>
                <a:path w="304800" h="267335">
                  <a:moveTo>
                    <a:pt x="304736" y="152447"/>
                  </a:moveTo>
                  <a:lnTo>
                    <a:pt x="240611" y="151110"/>
                  </a:lnTo>
                  <a:lnTo>
                    <a:pt x="182136" y="156015"/>
                  </a:lnTo>
                  <a:lnTo>
                    <a:pt x="130206" y="166271"/>
                  </a:lnTo>
                  <a:lnTo>
                    <a:pt x="85715" y="180991"/>
                  </a:lnTo>
                  <a:lnTo>
                    <a:pt x="49555" y="199287"/>
                  </a:lnTo>
                  <a:lnTo>
                    <a:pt x="5803" y="243054"/>
                  </a:lnTo>
                  <a:lnTo>
                    <a:pt x="0" y="266750"/>
                  </a:lnTo>
                </a:path>
              </a:pathLst>
            </a:custGeom>
            <a:ln w="127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6794" y="1612935"/>
              <a:ext cx="63658" cy="13977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31953" y="1664025"/>
            <a:ext cx="336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4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900" b="1" spc="-1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900" b="1" spc="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43395" y="1892479"/>
            <a:ext cx="735330" cy="310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0" dirty="0">
                <a:latin typeface="Arial"/>
                <a:cs typeface="Arial"/>
              </a:rPr>
              <a:t>PERCEPTION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700" b="1" spc="-45" dirty="0">
                <a:latin typeface="Arial"/>
                <a:cs typeface="Arial"/>
              </a:rPr>
              <a:t>INTERPRETATION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06699" y="851016"/>
            <a:ext cx="4241800" cy="2185035"/>
            <a:chOff x="2106699" y="851016"/>
            <a:chExt cx="4241800" cy="2185035"/>
          </a:xfrm>
        </p:grpSpPr>
        <p:sp>
          <p:nvSpPr>
            <p:cNvPr id="13" name="object 13"/>
            <p:cNvSpPr/>
            <p:nvPr/>
          </p:nvSpPr>
          <p:spPr>
            <a:xfrm>
              <a:off x="6208367" y="1829060"/>
              <a:ext cx="139700" cy="101600"/>
            </a:xfrm>
            <a:custGeom>
              <a:avLst/>
              <a:gdLst/>
              <a:ahLst/>
              <a:cxnLst/>
              <a:rect l="l" t="t" r="r" b="b"/>
              <a:pathLst>
                <a:path w="139700" h="101600">
                  <a:moveTo>
                    <a:pt x="0" y="0"/>
                  </a:moveTo>
                  <a:lnTo>
                    <a:pt x="0" y="101504"/>
                  </a:lnTo>
                  <a:lnTo>
                    <a:pt x="139681" y="5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06699" y="851016"/>
              <a:ext cx="2946400" cy="2185035"/>
            </a:xfrm>
            <a:custGeom>
              <a:avLst/>
              <a:gdLst/>
              <a:ahLst/>
              <a:cxnLst/>
              <a:rect l="l" t="t" r="r" b="b"/>
              <a:pathLst>
                <a:path w="2946400" h="2185035">
                  <a:moveTo>
                    <a:pt x="2717664" y="0"/>
                  </a:moveTo>
                  <a:lnTo>
                    <a:pt x="228337" y="0"/>
                  </a:lnTo>
                  <a:lnTo>
                    <a:pt x="182133" y="4614"/>
                  </a:lnTo>
                  <a:lnTo>
                    <a:pt x="139185" y="17863"/>
                  </a:lnTo>
                  <a:lnTo>
                    <a:pt x="100387" y="38852"/>
                  </a:lnTo>
                  <a:lnTo>
                    <a:pt x="66635" y="66687"/>
                  </a:lnTo>
                  <a:lnTo>
                    <a:pt x="38825" y="100474"/>
                  </a:lnTo>
                  <a:lnTo>
                    <a:pt x="17852" y="139319"/>
                  </a:lnTo>
                  <a:lnTo>
                    <a:pt x="4612" y="182328"/>
                  </a:lnTo>
                  <a:lnTo>
                    <a:pt x="0" y="228607"/>
                  </a:lnTo>
                  <a:lnTo>
                    <a:pt x="0" y="1956023"/>
                  </a:lnTo>
                  <a:lnTo>
                    <a:pt x="4612" y="2002315"/>
                  </a:lnTo>
                  <a:lnTo>
                    <a:pt x="17852" y="2045328"/>
                  </a:lnTo>
                  <a:lnTo>
                    <a:pt x="38825" y="2084170"/>
                  </a:lnTo>
                  <a:lnTo>
                    <a:pt x="66635" y="2117948"/>
                  </a:lnTo>
                  <a:lnTo>
                    <a:pt x="100387" y="2145773"/>
                  </a:lnTo>
                  <a:lnTo>
                    <a:pt x="139185" y="2166752"/>
                  </a:lnTo>
                  <a:lnTo>
                    <a:pt x="182133" y="2179993"/>
                  </a:lnTo>
                  <a:lnTo>
                    <a:pt x="228337" y="2184604"/>
                  </a:lnTo>
                  <a:lnTo>
                    <a:pt x="2717664" y="2184604"/>
                  </a:lnTo>
                  <a:lnTo>
                    <a:pt x="2763865" y="2179993"/>
                  </a:lnTo>
                  <a:lnTo>
                    <a:pt x="2806815" y="2166752"/>
                  </a:lnTo>
                  <a:lnTo>
                    <a:pt x="2845616" y="2145773"/>
                  </a:lnTo>
                  <a:lnTo>
                    <a:pt x="2879373" y="2117949"/>
                  </a:lnTo>
                  <a:lnTo>
                    <a:pt x="2907189" y="2084170"/>
                  </a:lnTo>
                  <a:lnTo>
                    <a:pt x="2928168" y="2045328"/>
                  </a:lnTo>
                  <a:lnTo>
                    <a:pt x="2941413" y="2002315"/>
                  </a:lnTo>
                  <a:lnTo>
                    <a:pt x="2946027" y="1956023"/>
                  </a:lnTo>
                  <a:lnTo>
                    <a:pt x="2946027" y="228607"/>
                  </a:lnTo>
                  <a:lnTo>
                    <a:pt x="2941413" y="182328"/>
                  </a:lnTo>
                  <a:lnTo>
                    <a:pt x="2928168" y="139319"/>
                  </a:lnTo>
                  <a:lnTo>
                    <a:pt x="2907189" y="100474"/>
                  </a:lnTo>
                  <a:lnTo>
                    <a:pt x="2879373" y="66687"/>
                  </a:lnTo>
                  <a:lnTo>
                    <a:pt x="2845616" y="38852"/>
                  </a:lnTo>
                  <a:lnTo>
                    <a:pt x="2806815" y="17863"/>
                  </a:lnTo>
                  <a:lnTo>
                    <a:pt x="2763865" y="4614"/>
                  </a:lnTo>
                  <a:lnTo>
                    <a:pt x="2717664" y="0"/>
                  </a:lnTo>
                  <a:close/>
                </a:path>
              </a:pathLst>
            </a:custGeom>
            <a:solidFill>
              <a:srgbClr val="33FF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73249" y="1231823"/>
              <a:ext cx="2540000" cy="1486535"/>
            </a:xfrm>
            <a:custGeom>
              <a:avLst/>
              <a:gdLst/>
              <a:ahLst/>
              <a:cxnLst/>
              <a:rect l="l" t="t" r="r" b="b"/>
              <a:pathLst>
                <a:path w="2540000" h="1486535">
                  <a:moveTo>
                    <a:pt x="164947" y="12"/>
                  </a:moveTo>
                  <a:lnTo>
                    <a:pt x="0" y="12"/>
                  </a:lnTo>
                  <a:lnTo>
                    <a:pt x="0" y="1486090"/>
                  </a:lnTo>
                  <a:lnTo>
                    <a:pt x="164947" y="1486090"/>
                  </a:lnTo>
                  <a:lnTo>
                    <a:pt x="164947" y="12"/>
                  </a:lnTo>
                  <a:close/>
                </a:path>
                <a:path w="2540000" h="1486535">
                  <a:moveTo>
                    <a:pt x="2539911" y="0"/>
                  </a:moveTo>
                  <a:lnTo>
                    <a:pt x="2260295" y="279552"/>
                  </a:lnTo>
                  <a:lnTo>
                    <a:pt x="2260295" y="724217"/>
                  </a:lnTo>
                  <a:lnTo>
                    <a:pt x="2539911" y="990714"/>
                  </a:lnTo>
                  <a:lnTo>
                    <a:pt x="2539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71839" y="1435207"/>
              <a:ext cx="152400" cy="127635"/>
            </a:xfrm>
            <a:custGeom>
              <a:avLst/>
              <a:gdLst/>
              <a:ahLst/>
              <a:cxnLst/>
              <a:rect l="l" t="t" r="r" b="b"/>
              <a:pathLst>
                <a:path w="152400" h="127634">
                  <a:moveTo>
                    <a:pt x="0" y="0"/>
                  </a:moveTo>
                  <a:lnTo>
                    <a:pt x="0" y="127102"/>
                  </a:lnTo>
                  <a:lnTo>
                    <a:pt x="152241" y="63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38202" y="1498568"/>
              <a:ext cx="1435735" cy="0"/>
            </a:xfrm>
            <a:custGeom>
              <a:avLst/>
              <a:gdLst/>
              <a:ahLst/>
              <a:cxnLst/>
              <a:rect l="l" t="t" r="r" b="b"/>
              <a:pathLst>
                <a:path w="1435735">
                  <a:moveTo>
                    <a:pt x="1435257" y="0"/>
                  </a:moveTo>
                  <a:lnTo>
                    <a:pt x="0" y="0"/>
                  </a:lnTo>
                </a:path>
              </a:pathLst>
            </a:custGeom>
            <a:ln w="25134">
              <a:solidFill>
                <a:srgbClr val="000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81313" y="1765445"/>
              <a:ext cx="152400" cy="127000"/>
            </a:xfrm>
            <a:custGeom>
              <a:avLst/>
              <a:gdLst/>
              <a:ahLst/>
              <a:cxnLst/>
              <a:rect l="l" t="t" r="r" b="b"/>
              <a:pathLst>
                <a:path w="152400" h="127000">
                  <a:moveTo>
                    <a:pt x="0" y="0"/>
                  </a:moveTo>
                  <a:lnTo>
                    <a:pt x="0" y="126975"/>
                  </a:lnTo>
                  <a:lnTo>
                    <a:pt x="152241" y="636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48057" y="1829060"/>
              <a:ext cx="1435100" cy="0"/>
            </a:xfrm>
            <a:custGeom>
              <a:avLst/>
              <a:gdLst/>
              <a:ahLst/>
              <a:cxnLst/>
              <a:rect l="l" t="t" r="r" b="b"/>
              <a:pathLst>
                <a:path w="1435100">
                  <a:moveTo>
                    <a:pt x="1434877" y="0"/>
                  </a:moveTo>
                  <a:lnTo>
                    <a:pt x="0" y="0"/>
                  </a:lnTo>
                </a:path>
              </a:pathLst>
            </a:custGeom>
            <a:ln w="25134">
              <a:solidFill>
                <a:srgbClr val="0000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9441" y="1498568"/>
              <a:ext cx="1219200" cy="330835"/>
            </a:xfrm>
            <a:custGeom>
              <a:avLst/>
              <a:gdLst/>
              <a:ahLst/>
              <a:cxnLst/>
              <a:rect l="l" t="t" r="r" b="b"/>
              <a:pathLst>
                <a:path w="1219200" h="330835">
                  <a:moveTo>
                    <a:pt x="1104639" y="0"/>
                  </a:moveTo>
                  <a:lnTo>
                    <a:pt x="1218947" y="0"/>
                  </a:lnTo>
                  <a:lnTo>
                    <a:pt x="1218947" y="165245"/>
                  </a:lnTo>
                  <a:lnTo>
                    <a:pt x="0" y="165245"/>
                  </a:lnTo>
                  <a:lnTo>
                    <a:pt x="0" y="330491"/>
                  </a:lnTo>
                  <a:lnTo>
                    <a:pt x="228616" y="330491"/>
                  </a:lnTo>
                </a:path>
              </a:pathLst>
            </a:custGeom>
            <a:ln w="124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38202" y="2425922"/>
              <a:ext cx="153035" cy="127635"/>
            </a:xfrm>
            <a:custGeom>
              <a:avLst/>
              <a:gdLst/>
              <a:ahLst/>
              <a:cxnLst/>
              <a:rect l="l" t="t" r="r" b="b"/>
              <a:pathLst>
                <a:path w="153035" h="127635">
                  <a:moveTo>
                    <a:pt x="152495" y="0"/>
                  </a:moveTo>
                  <a:lnTo>
                    <a:pt x="0" y="63361"/>
                  </a:lnTo>
                  <a:lnTo>
                    <a:pt x="152495" y="127102"/>
                  </a:lnTo>
                  <a:lnTo>
                    <a:pt x="152495" y="0"/>
                  </a:lnTo>
                  <a:close/>
                </a:path>
              </a:pathLst>
            </a:custGeom>
            <a:solidFill>
              <a:srgbClr val="000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89203" y="2489283"/>
              <a:ext cx="2108200" cy="0"/>
            </a:xfrm>
            <a:custGeom>
              <a:avLst/>
              <a:gdLst/>
              <a:ahLst/>
              <a:cxnLst/>
              <a:rect l="l" t="t" r="r" b="b"/>
              <a:pathLst>
                <a:path w="2108200">
                  <a:moveTo>
                    <a:pt x="0" y="0"/>
                  </a:moveTo>
                  <a:lnTo>
                    <a:pt x="2108038" y="0"/>
                  </a:lnTo>
                </a:path>
              </a:pathLst>
            </a:custGeom>
            <a:ln w="25134">
              <a:solidFill>
                <a:srgbClr val="0000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627124" y="1270172"/>
            <a:ext cx="15887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1900" algn="l"/>
              </a:tabLst>
            </a:pPr>
            <a:r>
              <a:rPr sz="900" b="1" spc="50" dirty="0">
                <a:latin typeface="Arial"/>
                <a:cs typeface="Arial"/>
              </a:rPr>
              <a:t>R</a:t>
            </a:r>
            <a:r>
              <a:rPr sz="900" b="1" dirty="0">
                <a:latin typeface="Arial"/>
                <a:cs typeface="Arial"/>
              </a:rPr>
              <a:t>EP</a:t>
            </a:r>
            <a:r>
              <a:rPr sz="900" b="1" spc="50" dirty="0">
                <a:latin typeface="Arial"/>
                <a:cs typeface="Arial"/>
              </a:rPr>
              <a:t>R</a:t>
            </a:r>
            <a:r>
              <a:rPr sz="900" b="1" dirty="0">
                <a:latin typeface="Arial"/>
                <a:cs typeface="Arial"/>
              </a:rPr>
              <a:t>ESE</a:t>
            </a:r>
            <a:r>
              <a:rPr sz="900" b="1" spc="50" dirty="0">
                <a:latin typeface="Arial"/>
                <a:cs typeface="Arial"/>
              </a:rPr>
              <a:t>NT</a:t>
            </a:r>
            <a:r>
              <a:rPr sz="900" b="1" spc="-150" dirty="0">
                <a:latin typeface="Arial"/>
                <a:cs typeface="Arial"/>
              </a:rPr>
              <a:t>A</a:t>
            </a:r>
            <a:r>
              <a:rPr sz="900" b="1" dirty="0">
                <a:latin typeface="Arial"/>
                <a:cs typeface="Arial"/>
              </a:rPr>
              <a:t>T</a:t>
            </a:r>
            <a:r>
              <a:rPr sz="900" b="1" spc="-100" dirty="0">
                <a:latin typeface="Arial"/>
                <a:cs typeface="Arial"/>
              </a:rPr>
              <a:t> </a:t>
            </a:r>
            <a:r>
              <a:rPr sz="900" b="1" spc="-50" dirty="0">
                <a:latin typeface="Arial"/>
                <a:cs typeface="Arial"/>
              </a:rPr>
              <a:t>I</a:t>
            </a:r>
            <a:r>
              <a:rPr sz="900" b="1" dirty="0">
                <a:latin typeface="Arial"/>
                <a:cs typeface="Arial"/>
              </a:rPr>
              <a:t>ON	</a:t>
            </a:r>
            <a:r>
              <a:rPr sz="900" spc="-5" dirty="0">
                <a:latin typeface="Arial MT"/>
                <a:cs typeface="Arial MT"/>
              </a:rPr>
              <a:t>o</a:t>
            </a:r>
            <a:r>
              <a:rPr sz="900" dirty="0">
                <a:latin typeface="Arial MT"/>
                <a:cs typeface="Arial MT"/>
              </a:rPr>
              <a:t>f </a:t>
            </a:r>
            <a:r>
              <a:rPr sz="900" spc="-5" dirty="0">
                <a:latin typeface="Arial MT"/>
                <a:cs typeface="Arial MT"/>
              </a:rPr>
              <a:t>da</a:t>
            </a:r>
            <a:r>
              <a:rPr sz="900" spc="-50" dirty="0">
                <a:latin typeface="Arial MT"/>
                <a:cs typeface="Arial MT"/>
              </a:rPr>
              <a:t>t</a:t>
            </a:r>
            <a:r>
              <a:rPr sz="900" dirty="0">
                <a:latin typeface="Arial MT"/>
                <a:cs typeface="Arial MT"/>
              </a:rPr>
              <a:t>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1669" y="1854363"/>
            <a:ext cx="1359535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10" dirty="0">
                <a:latin typeface="Arial"/>
                <a:cs typeface="Arial"/>
              </a:rPr>
              <a:t>PRESENTATION  </a:t>
            </a:r>
            <a:r>
              <a:rPr sz="900" b="1" spc="160" dirty="0">
                <a:latin typeface="Arial"/>
                <a:cs typeface="Arial"/>
              </a:rPr>
              <a:t> </a:t>
            </a:r>
            <a:r>
              <a:rPr sz="900" spc="-5" dirty="0">
                <a:latin typeface="Arial MT"/>
                <a:cs typeface="Arial MT"/>
              </a:rPr>
              <a:t>of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spc="10" dirty="0">
                <a:latin typeface="Arial MT"/>
                <a:cs typeface="Arial MT"/>
              </a:rPr>
              <a:t>the</a:t>
            </a:r>
            <a:endParaRPr sz="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dirty="0">
                <a:latin typeface="Arial MT"/>
                <a:cs typeface="Arial MT"/>
              </a:rPr>
              <a:t>repre</a:t>
            </a:r>
            <a:r>
              <a:rPr sz="900" spc="50" dirty="0">
                <a:latin typeface="Arial MT"/>
                <a:cs typeface="Arial MT"/>
              </a:rPr>
              <a:t>s</a:t>
            </a:r>
            <a:r>
              <a:rPr sz="900" spc="-5" dirty="0">
                <a:latin typeface="Arial MT"/>
                <a:cs typeface="Arial MT"/>
              </a:rPr>
              <a:t>en</a:t>
            </a:r>
            <a:r>
              <a:rPr sz="900" spc="-50" dirty="0">
                <a:latin typeface="Arial MT"/>
                <a:cs typeface="Arial MT"/>
              </a:rPr>
              <a:t>t</a:t>
            </a:r>
            <a:r>
              <a:rPr sz="900" spc="-5" dirty="0">
                <a:latin typeface="Arial MT"/>
                <a:cs typeface="Arial MT"/>
              </a:rPr>
              <a:t>e</a:t>
            </a:r>
            <a:r>
              <a:rPr sz="900" dirty="0">
                <a:latin typeface="Arial MT"/>
                <a:cs typeface="Arial MT"/>
              </a:rPr>
              <a:t>d</a:t>
            </a:r>
            <a:r>
              <a:rPr sz="900" spc="-5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da</a:t>
            </a:r>
            <a:r>
              <a:rPr sz="900" spc="-50" dirty="0">
                <a:latin typeface="Arial MT"/>
                <a:cs typeface="Arial MT"/>
              </a:rPr>
              <a:t>t</a:t>
            </a:r>
            <a:r>
              <a:rPr sz="900" dirty="0">
                <a:latin typeface="Arial MT"/>
                <a:cs typeface="Arial MT"/>
              </a:rPr>
              <a:t>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16185" y="2527651"/>
            <a:ext cx="1376045" cy="3022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75"/>
              </a:spcBef>
            </a:pPr>
            <a:r>
              <a:rPr sz="900" b="1" spc="-55" dirty="0">
                <a:latin typeface="Arial"/>
                <a:cs typeface="Arial"/>
              </a:rPr>
              <a:t>I</a:t>
            </a:r>
            <a:r>
              <a:rPr sz="900" b="1" spc="45" dirty="0">
                <a:latin typeface="Arial"/>
                <a:cs typeface="Arial"/>
              </a:rPr>
              <a:t>NT</a:t>
            </a:r>
            <a:r>
              <a:rPr sz="900" b="1" dirty="0">
                <a:latin typeface="Arial"/>
                <a:cs typeface="Arial"/>
              </a:rPr>
              <a:t>E</a:t>
            </a:r>
            <a:r>
              <a:rPr sz="900" b="1" spc="45" dirty="0">
                <a:latin typeface="Arial"/>
                <a:cs typeface="Arial"/>
              </a:rPr>
              <a:t>R</a:t>
            </a:r>
            <a:r>
              <a:rPr sz="900" b="1" spc="-55" dirty="0">
                <a:latin typeface="Arial"/>
                <a:cs typeface="Arial"/>
              </a:rPr>
              <a:t>AC</a:t>
            </a:r>
            <a:r>
              <a:rPr sz="900" b="1" dirty="0">
                <a:latin typeface="Arial"/>
                <a:cs typeface="Arial"/>
              </a:rPr>
              <a:t>T</a:t>
            </a:r>
            <a:r>
              <a:rPr sz="900" b="1" spc="-105" dirty="0">
                <a:latin typeface="Arial"/>
                <a:cs typeface="Arial"/>
              </a:rPr>
              <a:t> </a:t>
            </a:r>
            <a:r>
              <a:rPr sz="900" b="1" spc="-55" dirty="0">
                <a:latin typeface="Arial"/>
                <a:cs typeface="Arial"/>
              </a:rPr>
              <a:t>I</a:t>
            </a:r>
            <a:r>
              <a:rPr sz="900" b="1" dirty="0">
                <a:latin typeface="Arial"/>
                <a:cs typeface="Arial"/>
              </a:rPr>
              <a:t>ON   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spc="45" dirty="0">
                <a:latin typeface="Arial MT"/>
                <a:cs typeface="Arial MT"/>
              </a:rPr>
              <a:t>t</a:t>
            </a:r>
            <a:r>
              <a:rPr sz="900" dirty="0">
                <a:latin typeface="Arial MT"/>
                <a:cs typeface="Arial MT"/>
              </a:rPr>
              <a:t>o</a:t>
            </a:r>
            <a:r>
              <a:rPr sz="900" spc="-55" dirty="0">
                <a:latin typeface="Arial MT"/>
                <a:cs typeface="Arial MT"/>
              </a:rPr>
              <a:t> </a:t>
            </a:r>
            <a:r>
              <a:rPr sz="900" spc="45" dirty="0">
                <a:latin typeface="Arial MT"/>
                <a:cs typeface="Arial MT"/>
              </a:rPr>
              <a:t>s</a:t>
            </a:r>
            <a:r>
              <a:rPr sz="900" spc="-5" dirty="0">
                <a:latin typeface="Arial MT"/>
                <a:cs typeface="Arial MT"/>
              </a:rPr>
              <a:t>ele</a:t>
            </a:r>
            <a:r>
              <a:rPr sz="900" spc="45" dirty="0">
                <a:latin typeface="Arial MT"/>
                <a:cs typeface="Arial MT"/>
              </a:rPr>
              <a:t>c</a:t>
            </a:r>
            <a:r>
              <a:rPr sz="900" dirty="0">
                <a:latin typeface="Arial MT"/>
                <a:cs typeface="Arial MT"/>
              </a:rPr>
              <a:t>t  </a:t>
            </a:r>
            <a:r>
              <a:rPr sz="900" spc="-20" dirty="0">
                <a:latin typeface="Arial MT"/>
                <a:cs typeface="Arial MT"/>
              </a:rPr>
              <a:t>the</a:t>
            </a:r>
            <a:r>
              <a:rPr sz="900" spc="40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required</a:t>
            </a:r>
            <a:r>
              <a:rPr sz="900" spc="40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view</a:t>
            </a:r>
            <a:r>
              <a:rPr sz="900" spc="-5" dirty="0">
                <a:latin typeface="Arial MT"/>
                <a:cs typeface="Arial MT"/>
              </a:rPr>
              <a:t> of</a:t>
            </a:r>
            <a:r>
              <a:rPr sz="900" spc="-15" dirty="0">
                <a:latin typeface="Arial MT"/>
                <a:cs typeface="Arial MT"/>
              </a:rPr>
              <a:t> </a:t>
            </a:r>
            <a:r>
              <a:rPr sz="900" spc="-20" dirty="0">
                <a:latin typeface="Arial MT"/>
                <a:cs typeface="Arial MT"/>
              </a:rPr>
              <a:t>data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06699" y="3327552"/>
            <a:ext cx="3962400" cy="140335"/>
          </a:xfrm>
          <a:custGeom>
            <a:avLst/>
            <a:gdLst/>
            <a:ahLst/>
            <a:cxnLst/>
            <a:rect l="l" t="t" r="r" b="b"/>
            <a:pathLst>
              <a:path w="3962400" h="140335">
                <a:moveTo>
                  <a:pt x="0" y="0"/>
                </a:moveTo>
                <a:lnTo>
                  <a:pt x="0" y="139762"/>
                </a:lnTo>
                <a:lnTo>
                  <a:pt x="3962112" y="139762"/>
                </a:lnTo>
                <a:lnTo>
                  <a:pt x="3962112" y="0"/>
                </a:lnTo>
              </a:path>
            </a:pathLst>
          </a:custGeom>
          <a:ln w="25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522358" y="1981253"/>
            <a:ext cx="5003800" cy="622935"/>
            <a:chOff x="1522358" y="1981253"/>
            <a:chExt cx="5003800" cy="622935"/>
          </a:xfrm>
        </p:grpSpPr>
        <p:sp>
          <p:nvSpPr>
            <p:cNvPr id="28" name="object 28"/>
            <p:cNvSpPr/>
            <p:nvPr/>
          </p:nvSpPr>
          <p:spPr>
            <a:xfrm>
              <a:off x="2284387" y="1981263"/>
              <a:ext cx="2628900" cy="622935"/>
            </a:xfrm>
            <a:custGeom>
              <a:avLst/>
              <a:gdLst/>
              <a:ahLst/>
              <a:cxnLst/>
              <a:rect l="l" t="t" r="r" b="b"/>
              <a:pathLst>
                <a:path w="2628900" h="622935">
                  <a:moveTo>
                    <a:pt x="114376" y="38138"/>
                  </a:moveTo>
                  <a:lnTo>
                    <a:pt x="0" y="0"/>
                  </a:lnTo>
                  <a:lnTo>
                    <a:pt x="0" y="76415"/>
                  </a:lnTo>
                  <a:lnTo>
                    <a:pt x="114376" y="38138"/>
                  </a:lnTo>
                  <a:close/>
                </a:path>
                <a:path w="2628900" h="622935">
                  <a:moveTo>
                    <a:pt x="2628747" y="406514"/>
                  </a:moveTo>
                  <a:lnTo>
                    <a:pt x="2412847" y="406514"/>
                  </a:lnTo>
                  <a:lnTo>
                    <a:pt x="2412847" y="622350"/>
                  </a:lnTo>
                  <a:lnTo>
                    <a:pt x="2628747" y="622350"/>
                  </a:lnTo>
                  <a:lnTo>
                    <a:pt x="2628747" y="4065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2358" y="2019397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153" y="0"/>
                  </a:moveTo>
                  <a:lnTo>
                    <a:pt x="0" y="0"/>
                  </a:lnTo>
                </a:path>
              </a:pathLst>
            </a:custGeom>
            <a:ln w="127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89292" y="2463812"/>
              <a:ext cx="140335" cy="102235"/>
            </a:xfrm>
            <a:custGeom>
              <a:avLst/>
              <a:gdLst/>
              <a:ahLst/>
              <a:cxnLst/>
              <a:rect l="l" t="t" r="r" b="b"/>
              <a:pathLst>
                <a:path w="140335" h="102235">
                  <a:moveTo>
                    <a:pt x="139808" y="0"/>
                  </a:moveTo>
                  <a:lnTo>
                    <a:pt x="0" y="50942"/>
                  </a:lnTo>
                  <a:lnTo>
                    <a:pt x="139808" y="101884"/>
                  </a:lnTo>
                  <a:lnTo>
                    <a:pt x="1398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14792" y="2514755"/>
              <a:ext cx="1511300" cy="0"/>
            </a:xfrm>
            <a:custGeom>
              <a:avLst/>
              <a:gdLst/>
              <a:ahLst/>
              <a:cxnLst/>
              <a:rect l="l" t="t" r="r" b="b"/>
              <a:pathLst>
                <a:path w="1511300">
                  <a:moveTo>
                    <a:pt x="1510997" y="0"/>
                  </a:moveTo>
                  <a:lnTo>
                    <a:pt x="0" y="0"/>
                  </a:lnTo>
                </a:path>
              </a:pathLst>
            </a:custGeom>
            <a:ln w="1272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906741" y="3543560"/>
            <a:ext cx="171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10" dirty="0">
                <a:latin typeface="Arial"/>
                <a:cs typeface="Arial"/>
              </a:rPr>
              <a:t>The</a:t>
            </a:r>
            <a:r>
              <a:rPr sz="1200" b="1" spc="7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scope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30" dirty="0">
                <a:latin typeface="Arial"/>
                <a:cs typeface="Arial"/>
              </a:rPr>
              <a:t>of</a:t>
            </a:r>
            <a:r>
              <a:rPr sz="1200" b="1" spc="4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this</a:t>
            </a:r>
            <a:r>
              <a:rPr sz="1200" b="1" spc="7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book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56112" y="1727337"/>
            <a:ext cx="29845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115" algn="l"/>
              </a:tabLst>
            </a:pPr>
            <a:r>
              <a:rPr sz="10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	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40212" y="2400613"/>
            <a:ext cx="9353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 MT"/>
                <a:cs typeface="Arial MT"/>
              </a:rPr>
              <a:t>D</a:t>
            </a:r>
            <a:r>
              <a:rPr sz="1000" spc="40" dirty="0">
                <a:latin typeface="Arial MT"/>
                <a:cs typeface="Arial MT"/>
              </a:rPr>
              <a:t>e</a:t>
            </a:r>
            <a:r>
              <a:rPr sz="1000" dirty="0">
                <a:latin typeface="Arial MT"/>
                <a:cs typeface="Arial MT"/>
              </a:rPr>
              <a:t>c</a:t>
            </a:r>
            <a:r>
              <a:rPr sz="1000" spc="-20" dirty="0">
                <a:latin typeface="Arial MT"/>
                <a:cs typeface="Arial MT"/>
              </a:rPr>
              <a:t>i</a:t>
            </a:r>
            <a:r>
              <a:rPr sz="1000" dirty="0">
                <a:latin typeface="Arial MT"/>
                <a:cs typeface="Arial MT"/>
              </a:rPr>
              <a:t>s</a:t>
            </a:r>
            <a:r>
              <a:rPr sz="1000" spc="75" dirty="0">
                <a:latin typeface="Arial MT"/>
                <a:cs typeface="Arial MT"/>
              </a:rPr>
              <a:t>i</a:t>
            </a:r>
            <a:r>
              <a:rPr sz="1000" spc="-60" dirty="0">
                <a:latin typeface="Arial MT"/>
                <a:cs typeface="Arial MT"/>
              </a:rPr>
              <a:t>o</a:t>
            </a:r>
            <a:r>
              <a:rPr sz="1000" dirty="0">
                <a:latin typeface="Arial MT"/>
                <a:cs typeface="Arial MT"/>
              </a:rPr>
              <a:t>n</a:t>
            </a:r>
            <a:r>
              <a:rPr sz="1000" spc="-135" dirty="0">
                <a:latin typeface="Arial MT"/>
                <a:cs typeface="Arial MT"/>
              </a:rPr>
              <a:t> </a:t>
            </a:r>
            <a:r>
              <a:rPr sz="1000" spc="-35" dirty="0">
                <a:latin typeface="Arial MT"/>
                <a:cs typeface="Arial MT"/>
              </a:rPr>
              <a:t>m</a:t>
            </a:r>
            <a:r>
              <a:rPr sz="1000" spc="40" dirty="0">
                <a:latin typeface="Arial MT"/>
                <a:cs typeface="Arial MT"/>
              </a:rPr>
              <a:t>a</a:t>
            </a:r>
            <a:r>
              <a:rPr sz="1000" dirty="0">
                <a:latin typeface="Arial MT"/>
                <a:cs typeface="Arial MT"/>
              </a:rPr>
              <a:t>k</a:t>
            </a:r>
            <a:r>
              <a:rPr sz="1000" spc="-20" dirty="0">
                <a:latin typeface="Arial MT"/>
                <a:cs typeface="Arial MT"/>
              </a:rPr>
              <a:t>i</a:t>
            </a:r>
            <a:r>
              <a:rPr sz="1000" spc="-6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g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62470" y="825708"/>
            <a:ext cx="141414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85420" indent="-114935">
              <a:lnSpc>
                <a:spcPct val="100000"/>
              </a:lnSpc>
              <a:spcBef>
                <a:spcPts val="100"/>
              </a:spcBef>
            </a:pPr>
            <a:r>
              <a:rPr sz="1000" b="1" spc="-25" dirty="0">
                <a:latin typeface="Arial"/>
                <a:cs typeface="Arial"/>
              </a:rPr>
              <a:t>H</a:t>
            </a:r>
            <a:r>
              <a:rPr sz="1000" b="1" spc="15" dirty="0">
                <a:latin typeface="Arial"/>
                <a:cs typeface="Arial"/>
              </a:rPr>
              <a:t>I</a:t>
            </a:r>
            <a:r>
              <a:rPr sz="1000" b="1" spc="-80" dirty="0">
                <a:latin typeface="Arial"/>
                <a:cs typeface="Arial"/>
              </a:rPr>
              <a:t>G</a:t>
            </a:r>
            <a:r>
              <a:rPr sz="1000" b="1" spc="-25" dirty="0">
                <a:latin typeface="Arial"/>
                <a:cs typeface="Arial"/>
              </a:rPr>
              <a:t>H</a:t>
            </a:r>
            <a:r>
              <a:rPr sz="1000" b="1" spc="30" dirty="0">
                <a:latin typeface="Arial"/>
                <a:cs typeface="Arial"/>
              </a:rPr>
              <a:t>E</a:t>
            </a:r>
            <a:r>
              <a:rPr sz="1000" b="1" spc="75" dirty="0">
                <a:latin typeface="Arial"/>
                <a:cs typeface="Arial"/>
              </a:rPr>
              <a:t>R</a:t>
            </a:r>
            <a:r>
              <a:rPr sz="1000" b="1" spc="-35" dirty="0">
                <a:latin typeface="Arial"/>
                <a:cs typeface="Arial"/>
              </a:rPr>
              <a:t>-</a:t>
            </a:r>
            <a:r>
              <a:rPr sz="1000" b="1" spc="-80" dirty="0">
                <a:latin typeface="Arial"/>
                <a:cs typeface="Arial"/>
              </a:rPr>
              <a:t>O</a:t>
            </a:r>
            <a:r>
              <a:rPr sz="1000" b="1" spc="-25" dirty="0">
                <a:latin typeface="Arial"/>
                <a:cs typeface="Arial"/>
              </a:rPr>
              <a:t>R</a:t>
            </a:r>
            <a:r>
              <a:rPr sz="1000" b="1" spc="75" dirty="0">
                <a:latin typeface="Arial"/>
                <a:cs typeface="Arial"/>
              </a:rPr>
              <a:t>D</a:t>
            </a:r>
            <a:r>
              <a:rPr sz="1000" b="1" spc="-70" dirty="0">
                <a:latin typeface="Arial"/>
                <a:cs typeface="Arial"/>
              </a:rPr>
              <a:t>E</a:t>
            </a:r>
            <a:r>
              <a:rPr sz="1000" b="1" dirty="0">
                <a:latin typeface="Arial"/>
                <a:cs typeface="Arial"/>
              </a:rPr>
              <a:t>R  </a:t>
            </a:r>
            <a:r>
              <a:rPr sz="1000" b="1" spc="-20" dirty="0">
                <a:latin typeface="Arial"/>
                <a:cs typeface="Arial"/>
              </a:rPr>
              <a:t>COGNITIVE</a:t>
            </a:r>
            <a:endParaRPr sz="1000">
              <a:latin typeface="Arial"/>
              <a:cs typeface="Arial"/>
            </a:endParaRPr>
          </a:p>
          <a:p>
            <a:pPr marL="278765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PROCESSES</a:t>
            </a:r>
            <a:endParaRPr sz="1000">
              <a:latin typeface="Arial"/>
              <a:cs typeface="Arial"/>
            </a:endParaRPr>
          </a:p>
          <a:p>
            <a:pPr marL="152400" marR="116205" indent="-140335">
              <a:lnSpc>
                <a:spcPct val="125099"/>
              </a:lnSpc>
              <a:spcBef>
                <a:spcPts val="295"/>
              </a:spcBef>
            </a:pPr>
            <a:r>
              <a:rPr sz="1000" spc="-20" dirty="0">
                <a:latin typeface="Arial MT"/>
                <a:cs typeface="Arial MT"/>
              </a:rPr>
              <a:t>Problem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30" dirty="0">
                <a:latin typeface="Arial MT"/>
                <a:cs typeface="Arial MT"/>
              </a:rPr>
              <a:t>(re)formulation </a:t>
            </a:r>
            <a:r>
              <a:rPr sz="1000" spc="-265" dirty="0">
                <a:latin typeface="Arial MT"/>
                <a:cs typeface="Arial MT"/>
              </a:rPr>
              <a:t> </a:t>
            </a:r>
            <a:r>
              <a:rPr sz="1000" spc="30" dirty="0">
                <a:latin typeface="Arial MT"/>
                <a:cs typeface="Arial MT"/>
              </a:rPr>
              <a:t>E</a:t>
            </a:r>
            <a:r>
              <a:rPr sz="1000" spc="-105" dirty="0">
                <a:latin typeface="Arial MT"/>
                <a:cs typeface="Arial MT"/>
              </a:rPr>
              <a:t>v</a:t>
            </a:r>
            <a:r>
              <a:rPr sz="1000" spc="40" dirty="0">
                <a:latin typeface="Arial MT"/>
                <a:cs typeface="Arial MT"/>
              </a:rPr>
              <a:t>a</a:t>
            </a:r>
            <a:r>
              <a:rPr sz="1000" spc="-125" dirty="0">
                <a:latin typeface="Arial MT"/>
                <a:cs typeface="Arial MT"/>
              </a:rPr>
              <a:t>l</a:t>
            </a:r>
            <a:r>
              <a:rPr sz="1000" spc="-60" dirty="0">
                <a:latin typeface="Arial MT"/>
                <a:cs typeface="Arial MT"/>
              </a:rPr>
              <a:t>u</a:t>
            </a:r>
            <a:r>
              <a:rPr sz="1000" spc="40" dirty="0">
                <a:latin typeface="Arial MT"/>
                <a:cs typeface="Arial MT"/>
              </a:rPr>
              <a:t>a</a:t>
            </a:r>
            <a:r>
              <a:rPr sz="1000" spc="-80" dirty="0">
                <a:latin typeface="Arial MT"/>
                <a:cs typeface="Arial MT"/>
              </a:rPr>
              <a:t>t</a:t>
            </a:r>
            <a:r>
              <a:rPr sz="1000" spc="70" dirty="0">
                <a:latin typeface="Arial MT"/>
                <a:cs typeface="Arial MT"/>
              </a:rPr>
              <a:t>i</a:t>
            </a:r>
            <a:r>
              <a:rPr sz="1000" spc="-60" dirty="0">
                <a:latin typeface="Arial MT"/>
                <a:cs typeface="Arial MT"/>
              </a:rPr>
              <a:t>o</a:t>
            </a:r>
            <a:r>
              <a:rPr sz="1000" dirty="0">
                <a:latin typeface="Arial MT"/>
                <a:cs typeface="Arial MT"/>
              </a:rPr>
              <a:t>n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o</a:t>
            </a:r>
            <a:r>
              <a:rPr sz="1000" dirty="0">
                <a:latin typeface="Arial MT"/>
                <a:cs typeface="Arial MT"/>
              </a:rPr>
              <a:t>f</a:t>
            </a:r>
            <a:r>
              <a:rPr sz="1000" spc="-65" dirty="0">
                <a:latin typeface="Arial MT"/>
                <a:cs typeface="Arial MT"/>
              </a:rPr>
              <a:t> </a:t>
            </a:r>
            <a:r>
              <a:rPr sz="1000" spc="-60" dirty="0">
                <a:latin typeface="Arial MT"/>
                <a:cs typeface="Arial MT"/>
              </a:rPr>
              <a:t>o</a:t>
            </a:r>
            <a:r>
              <a:rPr sz="1000" spc="40" dirty="0">
                <a:latin typeface="Arial MT"/>
                <a:cs typeface="Arial MT"/>
              </a:rPr>
              <a:t>p</a:t>
            </a:r>
            <a:r>
              <a:rPr sz="1000" spc="-80" dirty="0">
                <a:latin typeface="Arial MT"/>
                <a:cs typeface="Arial MT"/>
              </a:rPr>
              <a:t>t</a:t>
            </a:r>
            <a:r>
              <a:rPr sz="1000" spc="70" dirty="0">
                <a:latin typeface="Arial MT"/>
                <a:cs typeface="Arial MT"/>
              </a:rPr>
              <a:t>i</a:t>
            </a:r>
            <a:r>
              <a:rPr sz="1000" spc="-60" dirty="0">
                <a:latin typeface="Arial MT"/>
                <a:cs typeface="Arial MT"/>
              </a:rPr>
              <a:t>on</a:t>
            </a:r>
            <a:r>
              <a:rPr sz="1000" dirty="0">
                <a:latin typeface="Arial MT"/>
                <a:cs typeface="Arial MT"/>
              </a:rPr>
              <a:t>s</a:t>
            </a:r>
            <a:endParaRPr sz="1000">
              <a:latin typeface="Arial MT"/>
              <a:cs typeface="Arial MT"/>
            </a:endParaRPr>
          </a:p>
          <a:p>
            <a:pPr marL="469900" marR="5080" indent="-191135">
              <a:lnSpc>
                <a:spcPts val="1400"/>
              </a:lnSpc>
              <a:spcBef>
                <a:spcPts val="80"/>
              </a:spcBef>
            </a:pPr>
            <a:r>
              <a:rPr sz="1000" spc="30" dirty="0">
                <a:latin typeface="Arial MT"/>
                <a:cs typeface="Arial MT"/>
              </a:rPr>
              <a:t>S</a:t>
            </a:r>
            <a:r>
              <a:rPr sz="1000" spc="-80" dirty="0">
                <a:latin typeface="Arial MT"/>
                <a:cs typeface="Arial MT"/>
              </a:rPr>
              <a:t>t</a:t>
            </a:r>
            <a:r>
              <a:rPr sz="1000" spc="-35" dirty="0">
                <a:latin typeface="Arial MT"/>
                <a:cs typeface="Arial MT"/>
              </a:rPr>
              <a:t>r</a:t>
            </a:r>
            <a:r>
              <a:rPr sz="1000" spc="40" dirty="0">
                <a:latin typeface="Arial MT"/>
                <a:cs typeface="Arial MT"/>
              </a:rPr>
              <a:t>a</a:t>
            </a:r>
            <a:r>
              <a:rPr sz="1000" spc="-80" dirty="0">
                <a:latin typeface="Arial MT"/>
                <a:cs typeface="Arial MT"/>
              </a:rPr>
              <a:t>t</a:t>
            </a:r>
            <a:r>
              <a:rPr sz="1000" spc="40" dirty="0">
                <a:latin typeface="Arial MT"/>
                <a:cs typeface="Arial MT"/>
              </a:rPr>
              <a:t>e</a:t>
            </a:r>
            <a:r>
              <a:rPr sz="1000" spc="-60" dirty="0">
                <a:latin typeface="Arial MT"/>
                <a:cs typeface="Arial MT"/>
              </a:rPr>
              <a:t>g</a:t>
            </a:r>
            <a:r>
              <a:rPr sz="1000" dirty="0">
                <a:latin typeface="Arial MT"/>
                <a:cs typeface="Arial MT"/>
              </a:rPr>
              <a:t>y</a:t>
            </a:r>
            <a:r>
              <a:rPr sz="1000" spc="-80" dirty="0">
                <a:latin typeface="Arial MT"/>
                <a:cs typeface="Arial MT"/>
              </a:rPr>
              <a:t> f</a:t>
            </a:r>
            <a:r>
              <a:rPr sz="1000" spc="40" dirty="0">
                <a:latin typeface="Arial MT"/>
                <a:cs typeface="Arial MT"/>
              </a:rPr>
              <a:t>o</a:t>
            </a:r>
            <a:r>
              <a:rPr sz="1000" spc="-35" dirty="0">
                <a:latin typeface="Arial MT"/>
                <a:cs typeface="Arial MT"/>
              </a:rPr>
              <a:t>rm</a:t>
            </a:r>
            <a:r>
              <a:rPr sz="1000" spc="-60" dirty="0">
                <a:latin typeface="Arial MT"/>
                <a:cs typeface="Arial MT"/>
              </a:rPr>
              <a:t>u</a:t>
            </a:r>
            <a:r>
              <a:rPr sz="1000" spc="-25" dirty="0">
                <a:latin typeface="Arial MT"/>
                <a:cs typeface="Arial MT"/>
              </a:rPr>
              <a:t>l</a:t>
            </a:r>
            <a:r>
              <a:rPr sz="1000" spc="-60" dirty="0">
                <a:latin typeface="Arial MT"/>
                <a:cs typeface="Arial MT"/>
              </a:rPr>
              <a:t>a</a:t>
            </a:r>
            <a:r>
              <a:rPr sz="1000" spc="20" dirty="0">
                <a:latin typeface="Arial MT"/>
                <a:cs typeface="Arial MT"/>
              </a:rPr>
              <a:t>t</a:t>
            </a:r>
            <a:r>
              <a:rPr sz="1000" spc="-25" dirty="0">
                <a:latin typeface="Arial MT"/>
                <a:cs typeface="Arial MT"/>
              </a:rPr>
              <a:t>i</a:t>
            </a:r>
            <a:r>
              <a:rPr sz="1000" spc="40" dirty="0">
                <a:latin typeface="Arial MT"/>
                <a:cs typeface="Arial MT"/>
              </a:rPr>
              <a:t>o</a:t>
            </a:r>
            <a:r>
              <a:rPr sz="1000" dirty="0">
                <a:latin typeface="Arial MT"/>
                <a:cs typeface="Arial MT"/>
              </a:rPr>
              <a:t>n  </a:t>
            </a:r>
            <a:r>
              <a:rPr sz="1000" spc="-80" dirty="0">
                <a:latin typeface="Arial MT"/>
                <a:cs typeface="Arial MT"/>
              </a:rPr>
              <a:t>I</a:t>
            </a:r>
            <a:r>
              <a:rPr sz="1000" spc="-60" dirty="0">
                <a:latin typeface="Arial MT"/>
                <a:cs typeface="Arial MT"/>
              </a:rPr>
              <a:t>n</a:t>
            </a:r>
            <a:r>
              <a:rPr sz="1000" spc="-80" dirty="0">
                <a:latin typeface="Arial MT"/>
                <a:cs typeface="Arial MT"/>
              </a:rPr>
              <a:t>t</a:t>
            </a:r>
            <a:r>
              <a:rPr sz="1000" spc="40" dirty="0">
                <a:latin typeface="Arial MT"/>
                <a:cs typeface="Arial MT"/>
              </a:rPr>
              <a:t>e</a:t>
            </a:r>
            <a:r>
              <a:rPr sz="1000" spc="-35" dirty="0">
                <a:latin typeface="Arial MT"/>
                <a:cs typeface="Arial MT"/>
              </a:rPr>
              <a:t>r</a:t>
            </a:r>
            <a:r>
              <a:rPr sz="1000" spc="-60" dirty="0">
                <a:latin typeface="Arial MT"/>
                <a:cs typeface="Arial MT"/>
              </a:rPr>
              <a:t>na</a:t>
            </a:r>
            <a:r>
              <a:rPr sz="1000" dirty="0">
                <a:latin typeface="Arial MT"/>
                <a:cs typeface="Arial MT"/>
              </a:rPr>
              <a:t>l</a:t>
            </a:r>
            <a:r>
              <a:rPr sz="1000" spc="-105" dirty="0">
                <a:latin typeface="Arial MT"/>
                <a:cs typeface="Arial MT"/>
              </a:rPr>
              <a:t> </a:t>
            </a:r>
            <a:r>
              <a:rPr sz="1000" spc="-35" dirty="0">
                <a:latin typeface="Arial MT"/>
                <a:cs typeface="Arial MT"/>
              </a:rPr>
              <a:t>m</a:t>
            </a:r>
            <a:r>
              <a:rPr sz="1000" spc="40" dirty="0">
                <a:latin typeface="Arial MT"/>
                <a:cs typeface="Arial MT"/>
              </a:rPr>
              <a:t>o</a:t>
            </a:r>
            <a:r>
              <a:rPr sz="1000" spc="-60" dirty="0">
                <a:latin typeface="Arial MT"/>
                <a:cs typeface="Arial MT"/>
              </a:rPr>
              <a:t>d</a:t>
            </a:r>
            <a:r>
              <a:rPr sz="1000" spc="40" dirty="0">
                <a:latin typeface="Arial MT"/>
                <a:cs typeface="Arial MT"/>
              </a:rPr>
              <a:t>e</a:t>
            </a:r>
            <a:r>
              <a:rPr sz="1000" spc="-25" dirty="0">
                <a:latin typeface="Arial MT"/>
                <a:cs typeface="Arial MT"/>
              </a:rPr>
              <a:t>lli</a:t>
            </a:r>
            <a:r>
              <a:rPr sz="1000" spc="-60" dirty="0">
                <a:latin typeface="Arial MT"/>
                <a:cs typeface="Arial MT"/>
              </a:rPr>
              <a:t>n</a:t>
            </a:r>
            <a:r>
              <a:rPr sz="1000" dirty="0">
                <a:latin typeface="Arial MT"/>
                <a:cs typeface="Arial MT"/>
              </a:rPr>
              <a:t>g</a:t>
            </a:r>
            <a:endParaRPr sz="1000">
              <a:latin typeface="Arial MT"/>
              <a:cs typeface="Arial MT"/>
            </a:endParaRPr>
          </a:p>
          <a:p>
            <a:pPr marL="558800">
              <a:lnSpc>
                <a:spcPct val="100000"/>
              </a:lnSpc>
              <a:spcBef>
                <a:spcPts val="120"/>
              </a:spcBef>
            </a:pPr>
            <a:r>
              <a:rPr sz="1000" spc="-10" dirty="0">
                <a:latin typeface="Arial MT"/>
                <a:cs typeface="Arial MT"/>
              </a:rPr>
              <a:t>etc.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67402" y="3532708"/>
            <a:ext cx="12401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333399"/>
                </a:solidFill>
                <a:latin typeface="Arial MT"/>
                <a:cs typeface="Arial MT"/>
              </a:rPr>
              <a:t>(S</a:t>
            </a:r>
            <a:r>
              <a:rPr sz="1400" spc="-5" dirty="0">
                <a:solidFill>
                  <a:srgbClr val="333399"/>
                </a:solidFill>
                <a:latin typeface="Arial MT"/>
                <a:cs typeface="Arial MT"/>
              </a:rPr>
              <a:t>pence</a:t>
            </a:r>
            <a:r>
              <a:rPr sz="1400" dirty="0">
                <a:solidFill>
                  <a:srgbClr val="333399"/>
                </a:solidFill>
                <a:latin typeface="Arial MT"/>
                <a:cs typeface="Arial MT"/>
              </a:rPr>
              <a:t>,</a:t>
            </a:r>
            <a:r>
              <a:rPr sz="1400" spc="-4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33399"/>
                </a:solidFill>
                <a:latin typeface="Arial MT"/>
                <a:cs typeface="Arial MT"/>
              </a:rPr>
              <a:t>20</a:t>
            </a:r>
            <a:r>
              <a:rPr sz="1400" spc="-10" dirty="0">
                <a:solidFill>
                  <a:srgbClr val="333399"/>
                </a:solidFill>
                <a:latin typeface="Arial MT"/>
                <a:cs typeface="Arial MT"/>
              </a:rPr>
              <a:t>0</a:t>
            </a:r>
            <a:r>
              <a:rPr sz="1400" spc="-5" dirty="0">
                <a:solidFill>
                  <a:srgbClr val="333399"/>
                </a:solidFill>
                <a:latin typeface="Arial MT"/>
                <a:cs typeface="Arial MT"/>
              </a:rPr>
              <a:t>7)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015543" y="4803838"/>
            <a:ext cx="586105" cy="184150"/>
            <a:chOff x="7015543" y="4803838"/>
            <a:chExt cx="586105" cy="184150"/>
          </a:xfrm>
        </p:grpSpPr>
        <p:sp>
          <p:nvSpPr>
            <p:cNvPr id="38" name="object 38"/>
            <p:cNvSpPr/>
            <p:nvPr/>
          </p:nvSpPr>
          <p:spPr>
            <a:xfrm>
              <a:off x="7020306" y="4808601"/>
              <a:ext cx="576580" cy="174625"/>
            </a:xfrm>
            <a:custGeom>
              <a:avLst/>
              <a:gdLst/>
              <a:ahLst/>
              <a:cxnLst/>
              <a:rect l="l" t="t" r="r" b="b"/>
              <a:pathLst>
                <a:path w="576579" h="174625">
                  <a:moveTo>
                    <a:pt x="87502" y="0"/>
                  </a:moveTo>
                  <a:lnTo>
                    <a:pt x="0" y="87249"/>
                  </a:lnTo>
                  <a:lnTo>
                    <a:pt x="87502" y="174625"/>
                  </a:lnTo>
                  <a:lnTo>
                    <a:pt x="87502" y="130937"/>
                  </a:lnTo>
                  <a:lnTo>
                    <a:pt x="576199" y="130937"/>
                  </a:lnTo>
                  <a:lnTo>
                    <a:pt x="576199" y="43561"/>
                  </a:lnTo>
                  <a:lnTo>
                    <a:pt x="87502" y="43561"/>
                  </a:lnTo>
                  <a:lnTo>
                    <a:pt x="8750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20306" y="4808601"/>
              <a:ext cx="576580" cy="174625"/>
            </a:xfrm>
            <a:custGeom>
              <a:avLst/>
              <a:gdLst/>
              <a:ahLst/>
              <a:cxnLst/>
              <a:rect l="l" t="t" r="r" b="b"/>
              <a:pathLst>
                <a:path w="576579" h="174625">
                  <a:moveTo>
                    <a:pt x="576199" y="43561"/>
                  </a:moveTo>
                  <a:lnTo>
                    <a:pt x="87502" y="43561"/>
                  </a:lnTo>
                  <a:lnTo>
                    <a:pt x="87502" y="0"/>
                  </a:lnTo>
                  <a:lnTo>
                    <a:pt x="0" y="87249"/>
                  </a:lnTo>
                  <a:lnTo>
                    <a:pt x="87502" y="174625"/>
                  </a:lnTo>
                  <a:lnTo>
                    <a:pt x="87502" y="130937"/>
                  </a:lnTo>
                  <a:lnTo>
                    <a:pt x="576199" y="130937"/>
                  </a:lnTo>
                  <a:lnTo>
                    <a:pt x="576199" y="435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8471916" y="6446122"/>
            <a:ext cx="161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38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523" y="1700783"/>
            <a:ext cx="6756527" cy="41078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679" y="5977534"/>
            <a:ext cx="4371340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1915</a:t>
            </a:r>
            <a:r>
              <a:rPr sz="1800" dirty="0">
                <a:latin typeface="Arial MT"/>
                <a:cs typeface="Arial MT"/>
              </a:rPr>
              <a:t> –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Orographic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World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https://etc.usf.edu/maps/pages/100/167/167.htm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9811" y="613409"/>
            <a:ext cx="46964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A </a:t>
            </a:r>
            <a:r>
              <a:rPr sz="2000" b="1" spc="-5" dirty="0">
                <a:latin typeface="Arial"/>
                <a:cs typeface="Arial"/>
              </a:rPr>
              <a:t>special category </a:t>
            </a:r>
            <a:r>
              <a:rPr sz="2000" b="1" dirty="0">
                <a:latin typeface="Arial"/>
                <a:cs typeface="Arial"/>
              </a:rPr>
              <a:t>of </a:t>
            </a:r>
            <a:r>
              <a:rPr sz="2000" b="1" spc="-5" dirty="0">
                <a:latin typeface="Arial"/>
                <a:cs typeface="Arial"/>
              </a:rPr>
              <a:t>trivariate </a:t>
            </a:r>
            <a:r>
              <a:rPr sz="2000" b="1" dirty="0">
                <a:latin typeface="Arial"/>
                <a:cs typeface="Arial"/>
              </a:rPr>
              <a:t>data: 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Maps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(latitude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and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longitude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+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value)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2820" y="741374"/>
            <a:ext cx="7539355" cy="636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Arial"/>
                <a:cs typeface="Arial"/>
              </a:rPr>
              <a:t>Choropleth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maps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200" spc="-5" dirty="0"/>
              <a:t>-</a:t>
            </a:r>
            <a:r>
              <a:rPr sz="2200" spc="5" dirty="0"/>
              <a:t> </a:t>
            </a:r>
            <a:r>
              <a:rPr sz="1800" dirty="0"/>
              <a:t>A</a:t>
            </a:r>
            <a:r>
              <a:rPr sz="1800" spc="-90" dirty="0"/>
              <a:t> </a:t>
            </a:r>
            <a:r>
              <a:rPr sz="1800" spc="-5" dirty="0"/>
              <a:t>standard</a:t>
            </a:r>
            <a:r>
              <a:rPr sz="1800" spc="15" dirty="0"/>
              <a:t> </a:t>
            </a:r>
            <a:r>
              <a:rPr sz="1800" spc="-5" dirty="0"/>
              <a:t>approach</a:t>
            </a:r>
            <a:r>
              <a:rPr sz="1800" spc="15" dirty="0"/>
              <a:t> </a:t>
            </a:r>
            <a:r>
              <a:rPr sz="1800" dirty="0"/>
              <a:t>to</a:t>
            </a:r>
            <a:r>
              <a:rPr sz="1800" spc="10" dirty="0"/>
              <a:t> </a:t>
            </a:r>
            <a:r>
              <a:rPr sz="1800" spc="-5" dirty="0"/>
              <a:t>communicating</a:t>
            </a:r>
            <a:r>
              <a:rPr sz="1800" spc="-50" dirty="0"/>
              <a:t> </a:t>
            </a:r>
            <a:r>
              <a:rPr sz="1800" spc="-5" dirty="0"/>
              <a:t>aggregated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-5" dirty="0"/>
              <a:t>data</a:t>
            </a:r>
            <a:r>
              <a:rPr sz="1800" dirty="0"/>
              <a:t> </a:t>
            </a:r>
            <a:r>
              <a:rPr sz="1800" spc="-5" dirty="0"/>
              <a:t>by</a:t>
            </a:r>
            <a:r>
              <a:rPr sz="1800" spc="10" dirty="0"/>
              <a:t> </a:t>
            </a:r>
            <a:r>
              <a:rPr sz="1800" spc="-10" dirty="0"/>
              <a:t>geographical</a:t>
            </a:r>
            <a:r>
              <a:rPr sz="1800" spc="35" dirty="0"/>
              <a:t> </a:t>
            </a:r>
            <a:r>
              <a:rPr sz="1800" spc="-5" dirty="0"/>
              <a:t>areas</a:t>
            </a:r>
            <a:r>
              <a:rPr sz="1800" spc="-30" dirty="0"/>
              <a:t> </a:t>
            </a:r>
            <a:r>
              <a:rPr sz="1800" spc="-5" dirty="0"/>
              <a:t>using</a:t>
            </a:r>
            <a:r>
              <a:rPr sz="1800" spc="20" dirty="0"/>
              <a:t> </a:t>
            </a:r>
            <a:r>
              <a:rPr sz="1800" spc="-5" dirty="0"/>
              <a:t>color</a:t>
            </a:r>
            <a:r>
              <a:rPr sz="1800" spc="5" dirty="0"/>
              <a:t> </a:t>
            </a:r>
            <a:r>
              <a:rPr sz="1800" spc="-10" dirty="0"/>
              <a:t>encoding</a:t>
            </a:r>
            <a:r>
              <a:rPr sz="1800" spc="30" dirty="0"/>
              <a:t> </a:t>
            </a:r>
            <a:r>
              <a:rPr sz="1800" spc="-5" dirty="0"/>
              <a:t>of</a:t>
            </a:r>
            <a:r>
              <a:rPr sz="1800" spc="5" dirty="0"/>
              <a:t> </a:t>
            </a:r>
            <a:r>
              <a:rPr sz="1800" dirty="0"/>
              <a:t>the</a:t>
            </a:r>
            <a:r>
              <a:rPr sz="1800" spc="5" dirty="0"/>
              <a:t> </a:t>
            </a:r>
            <a:r>
              <a:rPr sz="1800" spc="-10" dirty="0"/>
              <a:t>geographic </a:t>
            </a:r>
            <a:r>
              <a:rPr sz="1800" spc="-5" dirty="0"/>
              <a:t>area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572820" y="1627123"/>
            <a:ext cx="5573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require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some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care: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what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possible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issues?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09327" y="2285386"/>
            <a:ext cx="7075170" cy="3275329"/>
            <a:chOff x="1409327" y="2285386"/>
            <a:chExt cx="7075170" cy="327532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327" y="2285386"/>
              <a:ext cx="6281344" cy="32753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8244" y="2795917"/>
              <a:ext cx="936104" cy="83247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1716" y="5731446"/>
            <a:ext cx="2143125" cy="3143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10716" y="5730646"/>
            <a:ext cx="7197725" cy="9093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41375" algn="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October/30/2021</a:t>
            </a:r>
            <a:endParaRPr sz="1600">
              <a:latin typeface="Arial MT"/>
              <a:cs typeface="Arial MT"/>
            </a:endParaRPr>
          </a:p>
          <a:p>
            <a:pPr marR="800735" algn="r">
              <a:lnSpc>
                <a:spcPct val="100000"/>
              </a:lnSpc>
              <a:spcBef>
                <a:spcPts val="140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https://www.nytimes.com/interactive/2020/world/coronavirus-maps.html</a:t>
            </a:r>
            <a:endParaRPr sz="1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8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39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355472"/>
            <a:ext cx="40684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How</a:t>
            </a:r>
            <a:r>
              <a:rPr sz="2000" spc="-15" dirty="0"/>
              <a:t> </a:t>
            </a:r>
            <a:r>
              <a:rPr sz="2000" dirty="0"/>
              <a:t>can</a:t>
            </a:r>
            <a:r>
              <a:rPr sz="2000" spc="-20" dirty="0"/>
              <a:t> </a:t>
            </a:r>
            <a:r>
              <a:rPr sz="2000" dirty="0"/>
              <a:t>these</a:t>
            </a:r>
            <a:r>
              <a:rPr sz="2000" spc="-25" dirty="0"/>
              <a:t> </a:t>
            </a:r>
            <a:r>
              <a:rPr sz="2000" spc="-5" dirty="0"/>
              <a:t>issues</a:t>
            </a:r>
            <a:r>
              <a:rPr sz="2000" spc="-20" dirty="0"/>
              <a:t> </a:t>
            </a:r>
            <a:r>
              <a:rPr sz="2000" spc="-5" dirty="0"/>
              <a:t>be</a:t>
            </a:r>
            <a:r>
              <a:rPr sz="2000" spc="-15" dirty="0"/>
              <a:t> </a:t>
            </a:r>
            <a:r>
              <a:rPr sz="2000" spc="-5" dirty="0"/>
              <a:t>mitigated</a:t>
            </a:r>
            <a:r>
              <a:rPr sz="2000" spc="-5" dirty="0">
                <a:latin typeface="Calibri"/>
                <a:cs typeface="Calibri"/>
              </a:rPr>
              <a:t>?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24711" y="1460169"/>
            <a:ext cx="6863080" cy="4614545"/>
            <a:chOff x="1124711" y="1460169"/>
            <a:chExt cx="6863080" cy="46145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3" y="2276855"/>
              <a:ext cx="6583634" cy="31851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0441" y="1628254"/>
              <a:ext cx="3801236" cy="6727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4711" y="1460169"/>
              <a:ext cx="6842125" cy="46141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37640" y="6104026"/>
            <a:ext cx="71259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https://www.nytimes.com/interactive/2021/world/covid-vaccinations-tracker.html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9544" y="790143"/>
            <a:ext cx="374586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Covid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vaccination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worldwide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(choropleth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details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demand)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5844" y="1468419"/>
            <a:ext cx="6246367" cy="53498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7217" y="502157"/>
            <a:ext cx="431419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Visualizations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</a:t>
            </a:r>
            <a:r>
              <a:rPr sz="2000" spc="-5" dirty="0">
                <a:latin typeface="Arial MT"/>
                <a:cs typeface="Arial MT"/>
              </a:rPr>
              <a:t> 2020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Election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(choropleth</a:t>
            </a:r>
            <a:r>
              <a:rPr sz="2000" spc="-8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+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bar)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1971" y="644612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43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495" y="4571187"/>
            <a:ext cx="42919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225675" algn="l"/>
              </a:tabLst>
            </a:pPr>
            <a:r>
              <a:rPr sz="1800" spc="-5" dirty="0">
                <a:latin typeface="Arial MT"/>
                <a:cs typeface="Arial MT"/>
              </a:rPr>
              <a:t>Population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major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cities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England,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Wales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Scotland.	Circle area is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proportional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population.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0191" y="322571"/>
            <a:ext cx="2796496" cy="54823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10196" y="6006795"/>
            <a:ext cx="2145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Things</a:t>
            </a:r>
            <a:r>
              <a:rPr sz="1800" spc="-2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that</a:t>
            </a:r>
            <a:r>
              <a:rPr sz="1800" spc="-2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C4DCF"/>
                </a:solidFill>
                <a:latin typeface="Arial MT"/>
                <a:cs typeface="Arial MT"/>
              </a:rPr>
              <a:t>“pop-out”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45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8495" y="574293"/>
            <a:ext cx="28060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Some</a:t>
            </a:r>
            <a:r>
              <a:rPr sz="2200" spc="-10" dirty="0"/>
              <a:t> </a:t>
            </a:r>
            <a:r>
              <a:rPr sz="2200" spc="-5" dirty="0"/>
              <a:t>more</a:t>
            </a:r>
            <a:r>
              <a:rPr sz="2200" dirty="0"/>
              <a:t> </a:t>
            </a:r>
            <a:r>
              <a:rPr sz="2200" spc="-10" dirty="0"/>
              <a:t>examples </a:t>
            </a:r>
            <a:r>
              <a:rPr sz="2200" spc="-600" dirty="0"/>
              <a:t> </a:t>
            </a:r>
            <a:r>
              <a:rPr sz="2200" spc="-5" dirty="0"/>
              <a:t>on</a:t>
            </a:r>
            <a:r>
              <a:rPr sz="2200" spc="-20" dirty="0"/>
              <a:t> </a:t>
            </a:r>
            <a:r>
              <a:rPr sz="2200" spc="-10" dirty="0"/>
              <a:t>how humans</a:t>
            </a:r>
            <a:r>
              <a:rPr sz="2200" dirty="0"/>
              <a:t> </a:t>
            </a:r>
            <a:r>
              <a:rPr sz="2200" spc="-5" dirty="0"/>
              <a:t>see…</a:t>
            </a:r>
            <a:endParaRPr sz="220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79882"/>
            <a:ext cx="5766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Arial"/>
                <a:cs typeface="Arial"/>
              </a:rPr>
              <a:t>Pre-attentive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processing: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Things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that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“pop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out”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2517" y="1392428"/>
            <a:ext cx="79184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“We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certain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things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10" dirty="0">
                <a:latin typeface="Arial MT"/>
                <a:cs typeface="Arial MT"/>
              </a:rPr>
              <a:t>symbols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make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likely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will</a:t>
            </a:r>
            <a:endParaRPr sz="1800">
              <a:latin typeface="Arial MT"/>
              <a:cs typeface="Arial MT"/>
            </a:endParaRPr>
          </a:p>
          <a:p>
            <a:pPr marL="29146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be visually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brief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exposure”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(Ware,</a:t>
            </a:r>
            <a:r>
              <a:rPr sz="14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2004)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1345" y="2721267"/>
            <a:ext cx="2230755" cy="1492885"/>
            <a:chOff x="481345" y="2721267"/>
            <a:chExt cx="2230755" cy="1492885"/>
          </a:xfrm>
        </p:grpSpPr>
        <p:sp>
          <p:nvSpPr>
            <p:cNvPr id="5" name="object 5"/>
            <p:cNvSpPr/>
            <p:nvPr/>
          </p:nvSpPr>
          <p:spPr>
            <a:xfrm>
              <a:off x="494347" y="2734269"/>
              <a:ext cx="2204720" cy="1466850"/>
            </a:xfrm>
            <a:custGeom>
              <a:avLst/>
              <a:gdLst/>
              <a:ahLst/>
              <a:cxnLst/>
              <a:rect l="l" t="t" r="r" b="b"/>
              <a:pathLst>
                <a:path w="2204720" h="1466850">
                  <a:moveTo>
                    <a:pt x="0" y="1466268"/>
                  </a:moveTo>
                  <a:lnTo>
                    <a:pt x="2204414" y="1466268"/>
                  </a:lnTo>
                  <a:lnTo>
                    <a:pt x="2204414" y="0"/>
                  </a:lnTo>
                  <a:lnTo>
                    <a:pt x="0" y="0"/>
                  </a:lnTo>
                  <a:lnTo>
                    <a:pt x="0" y="1466268"/>
                  </a:lnTo>
                  <a:close/>
                </a:path>
              </a:pathLst>
            </a:custGeom>
            <a:ln w="26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5153" y="2864017"/>
              <a:ext cx="1893570" cy="1116330"/>
            </a:xfrm>
            <a:custGeom>
              <a:avLst/>
              <a:gdLst/>
              <a:ahLst/>
              <a:cxnLst/>
              <a:rect l="l" t="t" r="r" b="b"/>
              <a:pathLst>
                <a:path w="1893570" h="1116329">
                  <a:moveTo>
                    <a:pt x="0" y="0"/>
                  </a:moveTo>
                  <a:lnTo>
                    <a:pt x="0" y="233505"/>
                  </a:lnTo>
                </a:path>
                <a:path w="1893570" h="1116329">
                  <a:moveTo>
                    <a:pt x="1893336" y="142769"/>
                  </a:moveTo>
                  <a:lnTo>
                    <a:pt x="1893336" y="363266"/>
                  </a:lnTo>
                </a:path>
                <a:path w="1893570" h="1116329">
                  <a:moveTo>
                    <a:pt x="220349" y="142769"/>
                  </a:moveTo>
                  <a:lnTo>
                    <a:pt x="220349" y="363266"/>
                  </a:lnTo>
                </a:path>
                <a:path w="1893570" h="1116329">
                  <a:moveTo>
                    <a:pt x="687074" y="415300"/>
                  </a:moveTo>
                  <a:lnTo>
                    <a:pt x="687074" y="648766"/>
                  </a:lnTo>
                </a:path>
                <a:path w="1893570" h="1116329">
                  <a:moveTo>
                    <a:pt x="129545" y="882246"/>
                  </a:moveTo>
                  <a:lnTo>
                    <a:pt x="129545" y="1115725"/>
                  </a:lnTo>
                </a:path>
                <a:path w="1893570" h="1116329">
                  <a:moveTo>
                    <a:pt x="453718" y="739502"/>
                  </a:moveTo>
                  <a:lnTo>
                    <a:pt x="453718" y="985977"/>
                  </a:lnTo>
                </a:path>
                <a:path w="1893570" h="1116329">
                  <a:moveTo>
                    <a:pt x="544521" y="0"/>
                  </a:moveTo>
                  <a:lnTo>
                    <a:pt x="544521" y="233505"/>
                  </a:lnTo>
                </a:path>
                <a:path w="1893570" h="1116329">
                  <a:moveTo>
                    <a:pt x="1387518" y="51775"/>
                  </a:moveTo>
                  <a:lnTo>
                    <a:pt x="1387518" y="272595"/>
                  </a:lnTo>
                </a:path>
                <a:path w="1893570" h="1116329">
                  <a:moveTo>
                    <a:pt x="726129" y="882246"/>
                  </a:moveTo>
                  <a:lnTo>
                    <a:pt x="726129" y="1115725"/>
                  </a:lnTo>
                </a:path>
              </a:pathLst>
            </a:custGeom>
            <a:ln w="517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1633" y="3162630"/>
              <a:ext cx="130175" cy="194945"/>
            </a:xfrm>
            <a:custGeom>
              <a:avLst/>
              <a:gdLst/>
              <a:ahLst/>
              <a:cxnLst/>
              <a:rect l="l" t="t" r="r" b="b"/>
              <a:pathLst>
                <a:path w="130175" h="194945">
                  <a:moveTo>
                    <a:pt x="0" y="0"/>
                  </a:moveTo>
                  <a:lnTo>
                    <a:pt x="129858" y="194402"/>
                  </a:lnTo>
                </a:path>
              </a:pathLst>
            </a:custGeom>
            <a:ln w="647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91013" y="3331015"/>
              <a:ext cx="596900" cy="648970"/>
            </a:xfrm>
            <a:custGeom>
              <a:avLst/>
              <a:gdLst/>
              <a:ahLst/>
              <a:cxnLst/>
              <a:rect l="l" t="t" r="r" b="b"/>
              <a:pathLst>
                <a:path w="596900" h="648970">
                  <a:moveTo>
                    <a:pt x="0" y="220794"/>
                  </a:moveTo>
                  <a:lnTo>
                    <a:pt x="0" y="467282"/>
                  </a:lnTo>
                </a:path>
                <a:path w="596900" h="648970">
                  <a:moveTo>
                    <a:pt x="363188" y="0"/>
                  </a:moveTo>
                  <a:lnTo>
                    <a:pt x="363188" y="220794"/>
                  </a:lnTo>
                </a:path>
                <a:path w="596900" h="648970">
                  <a:moveTo>
                    <a:pt x="596583" y="415248"/>
                  </a:moveTo>
                  <a:lnTo>
                    <a:pt x="596583" y="648727"/>
                  </a:lnTo>
                </a:path>
              </a:pathLst>
            </a:custGeom>
            <a:ln w="517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78232" y="4252679"/>
            <a:ext cx="798195" cy="2127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5" dirty="0">
                <a:solidFill>
                  <a:srgbClr val="00ED00"/>
                </a:solidFill>
                <a:latin typeface="Arial MT"/>
                <a:cs typeface="Arial MT"/>
              </a:rPr>
              <a:t>Orientation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27206" y="4588006"/>
            <a:ext cx="2161540" cy="1446530"/>
            <a:chOff x="527206" y="4588006"/>
            <a:chExt cx="2161540" cy="1446530"/>
          </a:xfrm>
        </p:grpSpPr>
        <p:sp>
          <p:nvSpPr>
            <p:cNvPr id="11" name="object 11"/>
            <p:cNvSpPr/>
            <p:nvPr/>
          </p:nvSpPr>
          <p:spPr>
            <a:xfrm>
              <a:off x="539749" y="4600549"/>
              <a:ext cx="2136140" cy="1421765"/>
            </a:xfrm>
            <a:custGeom>
              <a:avLst/>
              <a:gdLst/>
              <a:ahLst/>
              <a:cxnLst/>
              <a:rect l="l" t="t" r="r" b="b"/>
              <a:pathLst>
                <a:path w="2136140" h="1421764">
                  <a:moveTo>
                    <a:pt x="0" y="1421184"/>
                  </a:moveTo>
                  <a:lnTo>
                    <a:pt x="2135978" y="1421184"/>
                  </a:lnTo>
                  <a:lnTo>
                    <a:pt x="2135978" y="0"/>
                  </a:lnTo>
                  <a:lnTo>
                    <a:pt x="0" y="0"/>
                  </a:lnTo>
                  <a:lnTo>
                    <a:pt x="0" y="1421184"/>
                  </a:lnTo>
                  <a:close/>
                </a:path>
              </a:pathLst>
            </a:custGeom>
            <a:ln w="2508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101" y="4801901"/>
              <a:ext cx="226145" cy="2389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755" y="5204212"/>
              <a:ext cx="238697" cy="25149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76" y="5065915"/>
              <a:ext cx="238695" cy="2389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154" y="5669569"/>
              <a:ext cx="226134" cy="226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9039" y="5568910"/>
              <a:ext cx="238695" cy="2389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3421" y="4713765"/>
              <a:ext cx="238733" cy="2389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403" y="5619083"/>
              <a:ext cx="238608" cy="2389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5721" y="4940224"/>
              <a:ext cx="226220" cy="2389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1685" y="5531269"/>
              <a:ext cx="226094" cy="23866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507229" y="5216762"/>
              <a:ext cx="490220" cy="126364"/>
            </a:xfrm>
            <a:custGeom>
              <a:avLst/>
              <a:gdLst/>
              <a:ahLst/>
              <a:cxnLst/>
              <a:rect l="l" t="t" r="r" b="b"/>
              <a:pathLst>
                <a:path w="490219" h="126364">
                  <a:moveTo>
                    <a:pt x="238740" y="0"/>
                  </a:moveTo>
                  <a:lnTo>
                    <a:pt x="177426" y="2033"/>
                  </a:lnTo>
                  <a:lnTo>
                    <a:pt x="120999" y="7907"/>
                  </a:lnTo>
                  <a:lnTo>
                    <a:pt x="72250" y="17282"/>
                  </a:lnTo>
                  <a:lnTo>
                    <a:pt x="33972" y="29819"/>
                  </a:lnTo>
                  <a:lnTo>
                    <a:pt x="0" y="63019"/>
                  </a:lnTo>
                  <a:lnTo>
                    <a:pt x="12766" y="83995"/>
                  </a:lnTo>
                  <a:lnTo>
                    <a:pt x="47848" y="101357"/>
                  </a:lnTo>
                  <a:lnTo>
                    <a:pt x="100421" y="114502"/>
                  </a:lnTo>
                  <a:lnTo>
                    <a:pt x="165661" y="122829"/>
                  </a:lnTo>
                  <a:lnTo>
                    <a:pt x="238740" y="125739"/>
                  </a:lnTo>
                  <a:lnTo>
                    <a:pt x="305331" y="123707"/>
                  </a:lnTo>
                  <a:lnTo>
                    <a:pt x="365302" y="117842"/>
                  </a:lnTo>
                  <a:lnTo>
                    <a:pt x="416207" y="108494"/>
                  </a:lnTo>
                  <a:lnTo>
                    <a:pt x="455597" y="96008"/>
                  </a:lnTo>
                  <a:lnTo>
                    <a:pt x="490047" y="63019"/>
                  </a:lnTo>
                  <a:lnTo>
                    <a:pt x="481026" y="45178"/>
                  </a:lnTo>
                  <a:lnTo>
                    <a:pt x="416207" y="17282"/>
                  </a:lnTo>
                  <a:lnTo>
                    <a:pt x="365302" y="7907"/>
                  </a:lnTo>
                  <a:lnTo>
                    <a:pt x="305331" y="2033"/>
                  </a:lnTo>
                  <a:lnTo>
                    <a:pt x="2387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07229" y="5216762"/>
              <a:ext cx="490220" cy="126364"/>
            </a:xfrm>
            <a:custGeom>
              <a:avLst/>
              <a:gdLst/>
              <a:ahLst/>
              <a:cxnLst/>
              <a:rect l="l" t="t" r="r" b="b"/>
              <a:pathLst>
                <a:path w="490219" h="126364">
                  <a:moveTo>
                    <a:pt x="0" y="63019"/>
                  </a:moveTo>
                  <a:lnTo>
                    <a:pt x="47848" y="101357"/>
                  </a:lnTo>
                  <a:lnTo>
                    <a:pt x="100421" y="114502"/>
                  </a:lnTo>
                  <a:lnTo>
                    <a:pt x="165661" y="122829"/>
                  </a:lnTo>
                  <a:lnTo>
                    <a:pt x="238740" y="125739"/>
                  </a:lnTo>
                  <a:lnTo>
                    <a:pt x="305331" y="123707"/>
                  </a:lnTo>
                  <a:lnTo>
                    <a:pt x="365302" y="117842"/>
                  </a:lnTo>
                  <a:lnTo>
                    <a:pt x="416207" y="108494"/>
                  </a:lnTo>
                  <a:lnTo>
                    <a:pt x="455597" y="96008"/>
                  </a:lnTo>
                  <a:lnTo>
                    <a:pt x="481026" y="80734"/>
                  </a:lnTo>
                  <a:lnTo>
                    <a:pt x="490047" y="63019"/>
                  </a:lnTo>
                  <a:lnTo>
                    <a:pt x="481026" y="45178"/>
                  </a:lnTo>
                  <a:lnTo>
                    <a:pt x="416207" y="17282"/>
                  </a:lnTo>
                  <a:lnTo>
                    <a:pt x="365302" y="7907"/>
                  </a:lnTo>
                  <a:lnTo>
                    <a:pt x="305331" y="2033"/>
                  </a:lnTo>
                  <a:lnTo>
                    <a:pt x="238740" y="0"/>
                  </a:lnTo>
                  <a:lnTo>
                    <a:pt x="177426" y="2033"/>
                  </a:lnTo>
                  <a:lnTo>
                    <a:pt x="120999" y="7907"/>
                  </a:lnTo>
                  <a:lnTo>
                    <a:pt x="72250" y="17282"/>
                  </a:lnTo>
                  <a:lnTo>
                    <a:pt x="33972" y="29819"/>
                  </a:lnTo>
                  <a:lnTo>
                    <a:pt x="8958" y="45178"/>
                  </a:lnTo>
                  <a:lnTo>
                    <a:pt x="0" y="63019"/>
                  </a:lnTo>
                </a:path>
              </a:pathLst>
            </a:custGeom>
            <a:ln w="250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68888" y="6071882"/>
            <a:ext cx="461009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25" dirty="0">
                <a:solidFill>
                  <a:srgbClr val="00ED00"/>
                </a:solidFill>
                <a:latin typeface="Arial MT"/>
                <a:cs typeface="Arial MT"/>
              </a:rPr>
              <a:t>S</a:t>
            </a:r>
            <a:r>
              <a:rPr sz="1150" spc="-55" dirty="0">
                <a:solidFill>
                  <a:srgbClr val="00ED00"/>
                </a:solidFill>
                <a:latin typeface="Arial MT"/>
                <a:cs typeface="Arial MT"/>
              </a:rPr>
              <a:t>h</a:t>
            </a:r>
            <a:r>
              <a:rPr sz="1150" spc="45" dirty="0">
                <a:solidFill>
                  <a:srgbClr val="00ED00"/>
                </a:solidFill>
                <a:latin typeface="Arial MT"/>
                <a:cs typeface="Arial MT"/>
              </a:rPr>
              <a:t>ap</a:t>
            </a:r>
            <a:r>
              <a:rPr sz="1150" spc="20" dirty="0">
                <a:solidFill>
                  <a:srgbClr val="00ED00"/>
                </a:solidFill>
                <a:latin typeface="Arial MT"/>
                <a:cs typeface="Arial MT"/>
              </a:rPr>
              <a:t>e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203598" y="4581492"/>
            <a:ext cx="2134235" cy="1428115"/>
            <a:chOff x="3203598" y="4581492"/>
            <a:chExt cx="2134235" cy="1428115"/>
          </a:xfrm>
        </p:grpSpPr>
        <p:sp>
          <p:nvSpPr>
            <p:cNvPr id="25" name="object 25"/>
            <p:cNvSpPr/>
            <p:nvPr/>
          </p:nvSpPr>
          <p:spPr>
            <a:xfrm>
              <a:off x="3216007" y="4593902"/>
              <a:ext cx="2109470" cy="1402715"/>
            </a:xfrm>
            <a:custGeom>
              <a:avLst/>
              <a:gdLst/>
              <a:ahLst/>
              <a:cxnLst/>
              <a:rect l="l" t="t" r="r" b="b"/>
              <a:pathLst>
                <a:path w="2109470" h="1402714">
                  <a:moveTo>
                    <a:pt x="0" y="1402708"/>
                  </a:moveTo>
                  <a:lnTo>
                    <a:pt x="2109284" y="1402708"/>
                  </a:lnTo>
                  <a:lnTo>
                    <a:pt x="2109284" y="0"/>
                  </a:lnTo>
                  <a:lnTo>
                    <a:pt x="0" y="0"/>
                  </a:lnTo>
                  <a:lnTo>
                    <a:pt x="0" y="1402708"/>
                  </a:lnTo>
                  <a:close/>
                </a:path>
              </a:pathLst>
            </a:custGeom>
            <a:ln w="248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402194" y="4742818"/>
              <a:ext cx="198755" cy="198755"/>
            </a:xfrm>
            <a:custGeom>
              <a:avLst/>
              <a:gdLst/>
              <a:ahLst/>
              <a:cxnLst/>
              <a:rect l="l" t="t" r="r" b="b"/>
              <a:pathLst>
                <a:path w="198754" h="198754">
                  <a:moveTo>
                    <a:pt x="99154" y="198604"/>
                  </a:moveTo>
                  <a:lnTo>
                    <a:pt x="135628" y="190070"/>
                  </a:lnTo>
                  <a:lnTo>
                    <a:pt x="167381" y="167572"/>
                  </a:lnTo>
                  <a:lnTo>
                    <a:pt x="189810" y="135764"/>
                  </a:lnTo>
                  <a:lnTo>
                    <a:pt x="198309" y="99302"/>
                  </a:lnTo>
                  <a:lnTo>
                    <a:pt x="189810" y="62839"/>
                  </a:lnTo>
                  <a:lnTo>
                    <a:pt x="167381" y="31031"/>
                  </a:lnTo>
                  <a:lnTo>
                    <a:pt x="135628" y="8533"/>
                  </a:lnTo>
                  <a:lnTo>
                    <a:pt x="99154" y="0"/>
                  </a:lnTo>
                  <a:lnTo>
                    <a:pt x="62681" y="8533"/>
                  </a:lnTo>
                  <a:lnTo>
                    <a:pt x="30927" y="31031"/>
                  </a:lnTo>
                  <a:lnTo>
                    <a:pt x="8499" y="62839"/>
                  </a:lnTo>
                  <a:lnTo>
                    <a:pt x="0" y="99302"/>
                  </a:lnTo>
                  <a:lnTo>
                    <a:pt x="8499" y="135764"/>
                  </a:lnTo>
                  <a:lnTo>
                    <a:pt x="30927" y="167572"/>
                  </a:lnTo>
                  <a:lnTo>
                    <a:pt x="62681" y="190070"/>
                  </a:lnTo>
                  <a:lnTo>
                    <a:pt x="99154" y="198604"/>
                  </a:lnTo>
                </a:path>
              </a:pathLst>
            </a:custGeom>
            <a:ln w="49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83619" y="5226843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0"/>
                  </a:moveTo>
                  <a:lnTo>
                    <a:pt x="15735" y="2133"/>
                  </a:lnTo>
                  <a:lnTo>
                    <a:pt x="7770" y="7757"/>
                  </a:lnTo>
                  <a:lnTo>
                    <a:pt x="2136" y="15709"/>
                  </a:lnTo>
                  <a:lnTo>
                    <a:pt x="0" y="24825"/>
                  </a:lnTo>
                  <a:lnTo>
                    <a:pt x="2136" y="33941"/>
                  </a:lnTo>
                  <a:lnTo>
                    <a:pt x="7770" y="41893"/>
                  </a:lnTo>
                  <a:lnTo>
                    <a:pt x="15735" y="47517"/>
                  </a:lnTo>
                  <a:lnTo>
                    <a:pt x="24866" y="49651"/>
                  </a:lnTo>
                  <a:lnTo>
                    <a:pt x="33996" y="47517"/>
                  </a:lnTo>
                  <a:lnTo>
                    <a:pt x="41961" y="41893"/>
                  </a:lnTo>
                  <a:lnTo>
                    <a:pt x="47595" y="33941"/>
                  </a:lnTo>
                  <a:lnTo>
                    <a:pt x="49732" y="24825"/>
                  </a:lnTo>
                  <a:lnTo>
                    <a:pt x="47595" y="15709"/>
                  </a:lnTo>
                  <a:lnTo>
                    <a:pt x="41961" y="7757"/>
                  </a:lnTo>
                  <a:lnTo>
                    <a:pt x="33996" y="2133"/>
                  </a:lnTo>
                  <a:lnTo>
                    <a:pt x="24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83619" y="5226843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49651"/>
                  </a:moveTo>
                  <a:lnTo>
                    <a:pt x="33996" y="47517"/>
                  </a:lnTo>
                  <a:lnTo>
                    <a:pt x="41961" y="41893"/>
                  </a:lnTo>
                  <a:lnTo>
                    <a:pt x="47595" y="33941"/>
                  </a:lnTo>
                  <a:lnTo>
                    <a:pt x="49732" y="24825"/>
                  </a:lnTo>
                  <a:lnTo>
                    <a:pt x="47595" y="15709"/>
                  </a:lnTo>
                  <a:lnTo>
                    <a:pt x="41961" y="7757"/>
                  </a:lnTo>
                  <a:lnTo>
                    <a:pt x="33996" y="2133"/>
                  </a:lnTo>
                  <a:lnTo>
                    <a:pt x="24866" y="0"/>
                  </a:lnTo>
                  <a:lnTo>
                    <a:pt x="15735" y="2133"/>
                  </a:lnTo>
                  <a:lnTo>
                    <a:pt x="7770" y="7757"/>
                  </a:lnTo>
                  <a:lnTo>
                    <a:pt x="2136" y="15709"/>
                  </a:lnTo>
                  <a:lnTo>
                    <a:pt x="0" y="24825"/>
                  </a:lnTo>
                  <a:lnTo>
                    <a:pt x="2136" y="33941"/>
                  </a:lnTo>
                  <a:lnTo>
                    <a:pt x="7770" y="41893"/>
                  </a:lnTo>
                  <a:lnTo>
                    <a:pt x="15735" y="47517"/>
                  </a:lnTo>
                  <a:lnTo>
                    <a:pt x="24866" y="49651"/>
                  </a:lnTo>
                </a:path>
              </a:pathLst>
            </a:custGeom>
            <a:ln w="24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538648" y="5102740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89">
                  <a:moveTo>
                    <a:pt x="86721" y="186154"/>
                  </a:moveTo>
                  <a:lnTo>
                    <a:pt x="123243" y="177623"/>
                  </a:lnTo>
                  <a:lnTo>
                    <a:pt x="155103" y="155130"/>
                  </a:lnTo>
                  <a:lnTo>
                    <a:pt x="177638" y="123330"/>
                  </a:lnTo>
                  <a:lnTo>
                    <a:pt x="186186" y="86877"/>
                  </a:lnTo>
                  <a:lnTo>
                    <a:pt x="177638" y="52361"/>
                  </a:lnTo>
                  <a:lnTo>
                    <a:pt x="155103" y="24824"/>
                  </a:lnTo>
                  <a:lnTo>
                    <a:pt x="123243" y="6594"/>
                  </a:lnTo>
                  <a:lnTo>
                    <a:pt x="86721" y="0"/>
                  </a:lnTo>
                  <a:lnTo>
                    <a:pt x="52321" y="6594"/>
                  </a:lnTo>
                  <a:lnTo>
                    <a:pt x="24827" y="24824"/>
                  </a:lnTo>
                  <a:lnTo>
                    <a:pt x="6600" y="52361"/>
                  </a:lnTo>
                  <a:lnTo>
                    <a:pt x="0" y="86877"/>
                  </a:lnTo>
                  <a:lnTo>
                    <a:pt x="6600" y="123330"/>
                  </a:lnTo>
                  <a:lnTo>
                    <a:pt x="24827" y="155130"/>
                  </a:lnTo>
                  <a:lnTo>
                    <a:pt x="52321" y="177623"/>
                  </a:lnTo>
                  <a:lnTo>
                    <a:pt x="86721" y="186154"/>
                  </a:lnTo>
                </a:path>
              </a:pathLst>
            </a:custGeom>
            <a:ln w="49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096897" y="4780119"/>
              <a:ext cx="198755" cy="186690"/>
            </a:xfrm>
            <a:custGeom>
              <a:avLst/>
              <a:gdLst/>
              <a:ahLst/>
              <a:cxnLst/>
              <a:rect l="l" t="t" r="r" b="b"/>
              <a:pathLst>
                <a:path w="198754" h="186689">
                  <a:moveTo>
                    <a:pt x="99154" y="186130"/>
                  </a:moveTo>
                  <a:lnTo>
                    <a:pt x="135676" y="177596"/>
                  </a:lnTo>
                  <a:lnTo>
                    <a:pt x="167536" y="155098"/>
                  </a:lnTo>
                  <a:lnTo>
                    <a:pt x="190071" y="123290"/>
                  </a:lnTo>
                  <a:lnTo>
                    <a:pt x="198619" y="86827"/>
                  </a:lnTo>
                  <a:lnTo>
                    <a:pt x="190071" y="52314"/>
                  </a:lnTo>
                  <a:lnTo>
                    <a:pt x="167536" y="24794"/>
                  </a:lnTo>
                  <a:lnTo>
                    <a:pt x="135676" y="6584"/>
                  </a:lnTo>
                  <a:lnTo>
                    <a:pt x="99154" y="0"/>
                  </a:lnTo>
                  <a:lnTo>
                    <a:pt x="62811" y="6584"/>
                  </a:lnTo>
                  <a:lnTo>
                    <a:pt x="31043" y="24794"/>
                  </a:lnTo>
                  <a:lnTo>
                    <a:pt x="8542" y="52314"/>
                  </a:lnTo>
                  <a:lnTo>
                    <a:pt x="0" y="86827"/>
                  </a:lnTo>
                  <a:lnTo>
                    <a:pt x="8542" y="123290"/>
                  </a:lnTo>
                  <a:lnTo>
                    <a:pt x="31043" y="155098"/>
                  </a:lnTo>
                  <a:lnTo>
                    <a:pt x="62811" y="177596"/>
                  </a:lnTo>
                  <a:lnTo>
                    <a:pt x="99154" y="186130"/>
                  </a:lnTo>
                </a:path>
              </a:pathLst>
            </a:custGeom>
            <a:ln w="496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06197" y="5450237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89">
                  <a:moveTo>
                    <a:pt x="87056" y="186167"/>
                  </a:moveTo>
                  <a:lnTo>
                    <a:pt x="123399" y="177633"/>
                  </a:lnTo>
                  <a:lnTo>
                    <a:pt x="155180" y="155136"/>
                  </a:lnTo>
                  <a:lnTo>
                    <a:pt x="177697" y="123332"/>
                  </a:lnTo>
                  <a:lnTo>
                    <a:pt x="186248" y="86877"/>
                  </a:lnTo>
                  <a:lnTo>
                    <a:pt x="177697" y="52361"/>
                  </a:lnTo>
                  <a:lnTo>
                    <a:pt x="155180" y="24824"/>
                  </a:lnTo>
                  <a:lnTo>
                    <a:pt x="123399" y="6594"/>
                  </a:lnTo>
                  <a:lnTo>
                    <a:pt x="87056" y="0"/>
                  </a:lnTo>
                  <a:lnTo>
                    <a:pt x="52504" y="6594"/>
                  </a:lnTo>
                  <a:lnTo>
                    <a:pt x="24906" y="24824"/>
                  </a:lnTo>
                  <a:lnTo>
                    <a:pt x="6619" y="52361"/>
                  </a:lnTo>
                  <a:lnTo>
                    <a:pt x="0" y="86877"/>
                  </a:lnTo>
                  <a:lnTo>
                    <a:pt x="6619" y="123332"/>
                  </a:lnTo>
                  <a:lnTo>
                    <a:pt x="24906" y="155136"/>
                  </a:lnTo>
                  <a:lnTo>
                    <a:pt x="52504" y="177633"/>
                  </a:lnTo>
                  <a:lnTo>
                    <a:pt x="87056" y="186167"/>
                  </a:lnTo>
                </a:path>
              </a:pathLst>
            </a:custGeom>
            <a:ln w="49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940487" y="5264082"/>
              <a:ext cx="186690" cy="198755"/>
            </a:xfrm>
            <a:custGeom>
              <a:avLst/>
              <a:gdLst/>
              <a:ahLst/>
              <a:cxnLst/>
              <a:rect l="l" t="t" r="r" b="b"/>
              <a:pathLst>
                <a:path w="186689" h="198754">
                  <a:moveTo>
                    <a:pt x="87056" y="198567"/>
                  </a:moveTo>
                  <a:lnTo>
                    <a:pt x="123380" y="190035"/>
                  </a:lnTo>
                  <a:lnTo>
                    <a:pt x="155118" y="167541"/>
                  </a:lnTo>
                  <a:lnTo>
                    <a:pt x="177593" y="135738"/>
                  </a:lnTo>
                  <a:lnTo>
                    <a:pt x="186124" y="99277"/>
                  </a:lnTo>
                  <a:lnTo>
                    <a:pt x="177593" y="62824"/>
                  </a:lnTo>
                  <a:lnTo>
                    <a:pt x="155118" y="31024"/>
                  </a:lnTo>
                  <a:lnTo>
                    <a:pt x="123380" y="8531"/>
                  </a:lnTo>
                  <a:lnTo>
                    <a:pt x="87056" y="0"/>
                  </a:lnTo>
                  <a:lnTo>
                    <a:pt x="52451" y="8531"/>
                  </a:lnTo>
                  <a:lnTo>
                    <a:pt x="24859" y="31024"/>
                  </a:lnTo>
                  <a:lnTo>
                    <a:pt x="6601" y="62824"/>
                  </a:lnTo>
                  <a:lnTo>
                    <a:pt x="0" y="99277"/>
                  </a:lnTo>
                  <a:lnTo>
                    <a:pt x="6601" y="135738"/>
                  </a:lnTo>
                  <a:lnTo>
                    <a:pt x="24859" y="167541"/>
                  </a:lnTo>
                  <a:lnTo>
                    <a:pt x="52451" y="190035"/>
                  </a:lnTo>
                  <a:lnTo>
                    <a:pt x="87056" y="198567"/>
                  </a:lnTo>
                </a:path>
              </a:pathLst>
            </a:custGeom>
            <a:ln w="49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816404" y="4755293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89">
                  <a:moveTo>
                    <a:pt x="87056" y="186130"/>
                  </a:moveTo>
                  <a:lnTo>
                    <a:pt x="123399" y="177596"/>
                  </a:lnTo>
                  <a:lnTo>
                    <a:pt x="155180" y="155098"/>
                  </a:lnTo>
                  <a:lnTo>
                    <a:pt x="177697" y="123290"/>
                  </a:lnTo>
                  <a:lnTo>
                    <a:pt x="186248" y="86827"/>
                  </a:lnTo>
                  <a:lnTo>
                    <a:pt x="177697" y="52314"/>
                  </a:lnTo>
                  <a:lnTo>
                    <a:pt x="155180" y="24794"/>
                  </a:lnTo>
                  <a:lnTo>
                    <a:pt x="123399" y="6584"/>
                  </a:lnTo>
                  <a:lnTo>
                    <a:pt x="87056" y="0"/>
                  </a:lnTo>
                  <a:lnTo>
                    <a:pt x="52504" y="6584"/>
                  </a:lnTo>
                  <a:lnTo>
                    <a:pt x="24906" y="24794"/>
                  </a:lnTo>
                  <a:lnTo>
                    <a:pt x="6619" y="52314"/>
                  </a:lnTo>
                  <a:lnTo>
                    <a:pt x="0" y="86827"/>
                  </a:lnTo>
                  <a:lnTo>
                    <a:pt x="6619" y="123290"/>
                  </a:lnTo>
                  <a:lnTo>
                    <a:pt x="24906" y="155098"/>
                  </a:lnTo>
                  <a:lnTo>
                    <a:pt x="52504" y="177596"/>
                  </a:lnTo>
                  <a:lnTo>
                    <a:pt x="87056" y="186130"/>
                  </a:lnTo>
                </a:path>
              </a:pathLst>
            </a:custGeom>
            <a:ln w="49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01349" y="5574340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89">
                  <a:moveTo>
                    <a:pt x="86721" y="186167"/>
                  </a:moveTo>
                  <a:lnTo>
                    <a:pt x="123243" y="177633"/>
                  </a:lnTo>
                  <a:lnTo>
                    <a:pt x="155103" y="155136"/>
                  </a:lnTo>
                  <a:lnTo>
                    <a:pt x="177638" y="123332"/>
                  </a:lnTo>
                  <a:lnTo>
                    <a:pt x="186186" y="86877"/>
                  </a:lnTo>
                  <a:lnTo>
                    <a:pt x="177638" y="52361"/>
                  </a:lnTo>
                  <a:lnTo>
                    <a:pt x="155103" y="24824"/>
                  </a:lnTo>
                  <a:lnTo>
                    <a:pt x="123243" y="6594"/>
                  </a:lnTo>
                  <a:lnTo>
                    <a:pt x="86721" y="0"/>
                  </a:lnTo>
                  <a:lnTo>
                    <a:pt x="52321" y="6594"/>
                  </a:lnTo>
                  <a:lnTo>
                    <a:pt x="24827" y="24824"/>
                  </a:lnTo>
                  <a:lnTo>
                    <a:pt x="6600" y="52361"/>
                  </a:lnTo>
                  <a:lnTo>
                    <a:pt x="0" y="86877"/>
                  </a:lnTo>
                  <a:lnTo>
                    <a:pt x="6600" y="123332"/>
                  </a:lnTo>
                  <a:lnTo>
                    <a:pt x="24827" y="155136"/>
                  </a:lnTo>
                  <a:lnTo>
                    <a:pt x="52321" y="177633"/>
                  </a:lnTo>
                  <a:lnTo>
                    <a:pt x="86721" y="186167"/>
                  </a:lnTo>
                </a:path>
              </a:pathLst>
            </a:custGeom>
            <a:ln w="496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34732" y="5301308"/>
              <a:ext cx="186690" cy="198755"/>
            </a:xfrm>
            <a:custGeom>
              <a:avLst/>
              <a:gdLst/>
              <a:ahLst/>
              <a:cxnLst/>
              <a:rect l="l" t="t" r="r" b="b"/>
              <a:pathLst>
                <a:path w="186689" h="198754">
                  <a:moveTo>
                    <a:pt x="87031" y="198567"/>
                  </a:moveTo>
                  <a:lnTo>
                    <a:pt x="123505" y="190036"/>
                  </a:lnTo>
                  <a:lnTo>
                    <a:pt x="155258" y="167543"/>
                  </a:lnTo>
                  <a:lnTo>
                    <a:pt x="177686" y="135743"/>
                  </a:lnTo>
                  <a:lnTo>
                    <a:pt x="186186" y="99290"/>
                  </a:lnTo>
                  <a:lnTo>
                    <a:pt x="177686" y="62834"/>
                  </a:lnTo>
                  <a:lnTo>
                    <a:pt x="155258" y="31030"/>
                  </a:lnTo>
                  <a:lnTo>
                    <a:pt x="123505" y="8533"/>
                  </a:lnTo>
                  <a:lnTo>
                    <a:pt x="87031" y="0"/>
                  </a:lnTo>
                  <a:lnTo>
                    <a:pt x="52451" y="8533"/>
                  </a:lnTo>
                  <a:lnTo>
                    <a:pt x="24866" y="31030"/>
                  </a:lnTo>
                  <a:lnTo>
                    <a:pt x="6605" y="62834"/>
                  </a:lnTo>
                  <a:lnTo>
                    <a:pt x="0" y="99290"/>
                  </a:lnTo>
                  <a:lnTo>
                    <a:pt x="6605" y="135743"/>
                  </a:lnTo>
                  <a:lnTo>
                    <a:pt x="24866" y="167543"/>
                  </a:lnTo>
                  <a:lnTo>
                    <a:pt x="52451" y="190036"/>
                  </a:lnTo>
                  <a:lnTo>
                    <a:pt x="87031" y="198567"/>
                  </a:lnTo>
                </a:path>
              </a:pathLst>
            </a:custGeom>
            <a:ln w="49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891077" y="4804944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29">
                  <a:moveTo>
                    <a:pt x="24890" y="0"/>
                  </a:moveTo>
                  <a:lnTo>
                    <a:pt x="15725" y="2124"/>
                  </a:lnTo>
                  <a:lnTo>
                    <a:pt x="7755" y="7734"/>
                  </a:lnTo>
                  <a:lnTo>
                    <a:pt x="2130" y="15683"/>
                  </a:lnTo>
                  <a:lnTo>
                    <a:pt x="0" y="24825"/>
                  </a:lnTo>
                  <a:lnTo>
                    <a:pt x="2130" y="33895"/>
                  </a:lnTo>
                  <a:lnTo>
                    <a:pt x="7755" y="41808"/>
                  </a:lnTo>
                  <a:lnTo>
                    <a:pt x="15725" y="47404"/>
                  </a:lnTo>
                  <a:lnTo>
                    <a:pt x="24890" y="49527"/>
                  </a:lnTo>
                  <a:lnTo>
                    <a:pt x="33841" y="47404"/>
                  </a:lnTo>
                  <a:lnTo>
                    <a:pt x="41701" y="41808"/>
                  </a:lnTo>
                  <a:lnTo>
                    <a:pt x="47285" y="33895"/>
                  </a:lnTo>
                  <a:lnTo>
                    <a:pt x="49410" y="24825"/>
                  </a:lnTo>
                  <a:lnTo>
                    <a:pt x="47285" y="15683"/>
                  </a:lnTo>
                  <a:lnTo>
                    <a:pt x="41701" y="7734"/>
                  </a:lnTo>
                  <a:lnTo>
                    <a:pt x="33841" y="2124"/>
                  </a:lnTo>
                  <a:lnTo>
                    <a:pt x="248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91077" y="4804944"/>
              <a:ext cx="49530" cy="49530"/>
            </a:xfrm>
            <a:custGeom>
              <a:avLst/>
              <a:gdLst/>
              <a:ahLst/>
              <a:cxnLst/>
              <a:rect l="l" t="t" r="r" b="b"/>
              <a:pathLst>
                <a:path w="49529" h="49529">
                  <a:moveTo>
                    <a:pt x="24890" y="49527"/>
                  </a:moveTo>
                  <a:lnTo>
                    <a:pt x="33841" y="47404"/>
                  </a:lnTo>
                  <a:lnTo>
                    <a:pt x="41701" y="41808"/>
                  </a:lnTo>
                  <a:lnTo>
                    <a:pt x="47285" y="33895"/>
                  </a:lnTo>
                  <a:lnTo>
                    <a:pt x="49410" y="24825"/>
                  </a:lnTo>
                  <a:lnTo>
                    <a:pt x="47285" y="15683"/>
                  </a:lnTo>
                  <a:lnTo>
                    <a:pt x="41701" y="7734"/>
                  </a:lnTo>
                  <a:lnTo>
                    <a:pt x="33841" y="2124"/>
                  </a:lnTo>
                  <a:lnTo>
                    <a:pt x="24890" y="0"/>
                  </a:lnTo>
                  <a:lnTo>
                    <a:pt x="15725" y="2124"/>
                  </a:lnTo>
                  <a:lnTo>
                    <a:pt x="7755" y="7734"/>
                  </a:lnTo>
                  <a:lnTo>
                    <a:pt x="2130" y="15683"/>
                  </a:lnTo>
                  <a:lnTo>
                    <a:pt x="0" y="24825"/>
                  </a:lnTo>
                  <a:lnTo>
                    <a:pt x="2130" y="33895"/>
                  </a:lnTo>
                  <a:lnTo>
                    <a:pt x="7755" y="41808"/>
                  </a:lnTo>
                  <a:lnTo>
                    <a:pt x="15725" y="47404"/>
                  </a:lnTo>
                  <a:lnTo>
                    <a:pt x="24890" y="49527"/>
                  </a:lnTo>
                </a:path>
              </a:pathLst>
            </a:custGeom>
            <a:ln w="24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96052" y="4866946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0"/>
                  </a:moveTo>
                  <a:lnTo>
                    <a:pt x="15735" y="2124"/>
                  </a:lnTo>
                  <a:lnTo>
                    <a:pt x="7770" y="7734"/>
                  </a:lnTo>
                  <a:lnTo>
                    <a:pt x="2136" y="15683"/>
                  </a:lnTo>
                  <a:lnTo>
                    <a:pt x="0" y="24825"/>
                  </a:lnTo>
                  <a:lnTo>
                    <a:pt x="2136" y="33915"/>
                  </a:lnTo>
                  <a:lnTo>
                    <a:pt x="7770" y="41870"/>
                  </a:lnTo>
                  <a:lnTo>
                    <a:pt x="15735" y="47509"/>
                  </a:lnTo>
                  <a:lnTo>
                    <a:pt x="24866" y="49651"/>
                  </a:lnTo>
                  <a:lnTo>
                    <a:pt x="33996" y="47509"/>
                  </a:lnTo>
                  <a:lnTo>
                    <a:pt x="41961" y="41870"/>
                  </a:lnTo>
                  <a:lnTo>
                    <a:pt x="47595" y="33915"/>
                  </a:lnTo>
                  <a:lnTo>
                    <a:pt x="49732" y="24825"/>
                  </a:lnTo>
                  <a:lnTo>
                    <a:pt x="47595" y="15683"/>
                  </a:lnTo>
                  <a:lnTo>
                    <a:pt x="41961" y="7734"/>
                  </a:lnTo>
                  <a:lnTo>
                    <a:pt x="33996" y="2124"/>
                  </a:lnTo>
                  <a:lnTo>
                    <a:pt x="24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96052" y="4866946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49651"/>
                  </a:moveTo>
                  <a:lnTo>
                    <a:pt x="33996" y="47509"/>
                  </a:lnTo>
                  <a:lnTo>
                    <a:pt x="41961" y="41870"/>
                  </a:lnTo>
                  <a:lnTo>
                    <a:pt x="47595" y="33915"/>
                  </a:lnTo>
                  <a:lnTo>
                    <a:pt x="49732" y="24825"/>
                  </a:lnTo>
                  <a:lnTo>
                    <a:pt x="47595" y="15683"/>
                  </a:lnTo>
                  <a:lnTo>
                    <a:pt x="41961" y="7734"/>
                  </a:lnTo>
                  <a:lnTo>
                    <a:pt x="33996" y="2124"/>
                  </a:lnTo>
                  <a:lnTo>
                    <a:pt x="24866" y="0"/>
                  </a:lnTo>
                  <a:lnTo>
                    <a:pt x="15735" y="2124"/>
                  </a:lnTo>
                  <a:lnTo>
                    <a:pt x="7770" y="7734"/>
                  </a:lnTo>
                  <a:lnTo>
                    <a:pt x="2136" y="15683"/>
                  </a:lnTo>
                  <a:lnTo>
                    <a:pt x="0" y="24825"/>
                  </a:lnTo>
                  <a:lnTo>
                    <a:pt x="2136" y="33915"/>
                  </a:lnTo>
                  <a:lnTo>
                    <a:pt x="7770" y="41870"/>
                  </a:lnTo>
                  <a:lnTo>
                    <a:pt x="15735" y="47509"/>
                  </a:lnTo>
                  <a:lnTo>
                    <a:pt x="24866" y="49651"/>
                  </a:lnTo>
                </a:path>
              </a:pathLst>
            </a:custGeom>
            <a:ln w="24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80870" y="5499876"/>
              <a:ext cx="37465" cy="50165"/>
            </a:xfrm>
            <a:custGeom>
              <a:avLst/>
              <a:gdLst/>
              <a:ahLst/>
              <a:cxnLst/>
              <a:rect l="l" t="t" r="r" b="b"/>
              <a:pathLst>
                <a:path w="37464" h="50164">
                  <a:moveTo>
                    <a:pt x="12383" y="0"/>
                  </a:moveTo>
                  <a:lnTo>
                    <a:pt x="5224" y="2133"/>
                  </a:lnTo>
                  <a:lnTo>
                    <a:pt x="1547" y="7757"/>
                  </a:lnTo>
                  <a:lnTo>
                    <a:pt x="193" y="15709"/>
                  </a:lnTo>
                  <a:lnTo>
                    <a:pt x="0" y="24825"/>
                  </a:lnTo>
                  <a:lnTo>
                    <a:pt x="193" y="33941"/>
                  </a:lnTo>
                  <a:lnTo>
                    <a:pt x="1547" y="41893"/>
                  </a:lnTo>
                  <a:lnTo>
                    <a:pt x="5224" y="47517"/>
                  </a:lnTo>
                  <a:lnTo>
                    <a:pt x="12383" y="49651"/>
                  </a:lnTo>
                  <a:lnTo>
                    <a:pt x="21549" y="47517"/>
                  </a:lnTo>
                  <a:lnTo>
                    <a:pt x="29519" y="41893"/>
                  </a:lnTo>
                  <a:lnTo>
                    <a:pt x="35143" y="33941"/>
                  </a:lnTo>
                  <a:lnTo>
                    <a:pt x="37274" y="24825"/>
                  </a:lnTo>
                  <a:lnTo>
                    <a:pt x="35143" y="15709"/>
                  </a:lnTo>
                  <a:lnTo>
                    <a:pt x="29519" y="7757"/>
                  </a:lnTo>
                  <a:lnTo>
                    <a:pt x="21549" y="2133"/>
                  </a:lnTo>
                  <a:lnTo>
                    <a:pt x="123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80870" y="5499876"/>
              <a:ext cx="37465" cy="50165"/>
            </a:xfrm>
            <a:custGeom>
              <a:avLst/>
              <a:gdLst/>
              <a:ahLst/>
              <a:cxnLst/>
              <a:rect l="l" t="t" r="r" b="b"/>
              <a:pathLst>
                <a:path w="37464" h="50164">
                  <a:moveTo>
                    <a:pt x="12383" y="49651"/>
                  </a:moveTo>
                  <a:lnTo>
                    <a:pt x="21549" y="47517"/>
                  </a:lnTo>
                  <a:lnTo>
                    <a:pt x="29519" y="41893"/>
                  </a:lnTo>
                  <a:lnTo>
                    <a:pt x="35143" y="33941"/>
                  </a:lnTo>
                  <a:lnTo>
                    <a:pt x="37274" y="24825"/>
                  </a:lnTo>
                  <a:lnTo>
                    <a:pt x="35143" y="15709"/>
                  </a:lnTo>
                  <a:lnTo>
                    <a:pt x="29519" y="7757"/>
                  </a:lnTo>
                  <a:lnTo>
                    <a:pt x="21549" y="2133"/>
                  </a:lnTo>
                  <a:lnTo>
                    <a:pt x="12383" y="0"/>
                  </a:lnTo>
                  <a:lnTo>
                    <a:pt x="5224" y="2133"/>
                  </a:lnTo>
                  <a:lnTo>
                    <a:pt x="1547" y="7757"/>
                  </a:lnTo>
                  <a:lnTo>
                    <a:pt x="193" y="15709"/>
                  </a:lnTo>
                  <a:lnTo>
                    <a:pt x="0" y="24825"/>
                  </a:lnTo>
                  <a:lnTo>
                    <a:pt x="193" y="33941"/>
                  </a:lnTo>
                  <a:lnTo>
                    <a:pt x="1547" y="41893"/>
                  </a:lnTo>
                  <a:lnTo>
                    <a:pt x="5224" y="47517"/>
                  </a:lnTo>
                  <a:lnTo>
                    <a:pt x="12383" y="49651"/>
                  </a:lnTo>
                </a:path>
              </a:pathLst>
            </a:custGeom>
            <a:ln w="248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15036" y="532613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0" y="0"/>
                  </a:moveTo>
                  <a:lnTo>
                    <a:pt x="15777" y="2133"/>
                  </a:lnTo>
                  <a:lnTo>
                    <a:pt x="7801" y="7757"/>
                  </a:lnTo>
                  <a:lnTo>
                    <a:pt x="2147" y="15709"/>
                  </a:lnTo>
                  <a:lnTo>
                    <a:pt x="0" y="24825"/>
                  </a:lnTo>
                  <a:lnTo>
                    <a:pt x="2147" y="33934"/>
                  </a:lnTo>
                  <a:lnTo>
                    <a:pt x="7801" y="41882"/>
                  </a:lnTo>
                  <a:lnTo>
                    <a:pt x="15777" y="47505"/>
                  </a:lnTo>
                  <a:lnTo>
                    <a:pt x="24890" y="49638"/>
                  </a:lnTo>
                  <a:lnTo>
                    <a:pt x="34056" y="47505"/>
                  </a:lnTo>
                  <a:lnTo>
                    <a:pt x="42026" y="41882"/>
                  </a:lnTo>
                  <a:lnTo>
                    <a:pt x="47651" y="33934"/>
                  </a:lnTo>
                  <a:lnTo>
                    <a:pt x="49781" y="24825"/>
                  </a:lnTo>
                  <a:lnTo>
                    <a:pt x="47651" y="15709"/>
                  </a:lnTo>
                  <a:lnTo>
                    <a:pt x="42026" y="7757"/>
                  </a:lnTo>
                  <a:lnTo>
                    <a:pt x="34056" y="2133"/>
                  </a:lnTo>
                  <a:lnTo>
                    <a:pt x="2489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15036" y="5326134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90" y="49638"/>
                  </a:moveTo>
                  <a:lnTo>
                    <a:pt x="34056" y="47505"/>
                  </a:lnTo>
                  <a:lnTo>
                    <a:pt x="42026" y="41882"/>
                  </a:lnTo>
                  <a:lnTo>
                    <a:pt x="47651" y="33934"/>
                  </a:lnTo>
                  <a:lnTo>
                    <a:pt x="49781" y="24825"/>
                  </a:lnTo>
                  <a:lnTo>
                    <a:pt x="47651" y="15709"/>
                  </a:lnTo>
                  <a:lnTo>
                    <a:pt x="42026" y="7757"/>
                  </a:lnTo>
                  <a:lnTo>
                    <a:pt x="34056" y="2133"/>
                  </a:lnTo>
                  <a:lnTo>
                    <a:pt x="24890" y="0"/>
                  </a:lnTo>
                  <a:lnTo>
                    <a:pt x="15777" y="2133"/>
                  </a:lnTo>
                  <a:lnTo>
                    <a:pt x="7801" y="7757"/>
                  </a:lnTo>
                  <a:lnTo>
                    <a:pt x="2147" y="15709"/>
                  </a:lnTo>
                  <a:lnTo>
                    <a:pt x="0" y="24825"/>
                  </a:lnTo>
                  <a:lnTo>
                    <a:pt x="2147" y="33934"/>
                  </a:lnTo>
                  <a:lnTo>
                    <a:pt x="7801" y="41882"/>
                  </a:lnTo>
                  <a:lnTo>
                    <a:pt x="15777" y="47505"/>
                  </a:lnTo>
                  <a:lnTo>
                    <a:pt x="24890" y="49638"/>
                  </a:lnTo>
                </a:path>
              </a:pathLst>
            </a:custGeom>
            <a:ln w="24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88070" y="5661217"/>
              <a:ext cx="37465" cy="50165"/>
            </a:xfrm>
            <a:custGeom>
              <a:avLst/>
              <a:gdLst/>
              <a:ahLst/>
              <a:cxnLst/>
              <a:rect l="l" t="t" r="r" b="b"/>
              <a:pathLst>
                <a:path w="37464" h="50164">
                  <a:moveTo>
                    <a:pt x="12433" y="0"/>
                  </a:moveTo>
                  <a:lnTo>
                    <a:pt x="5245" y="2133"/>
                  </a:lnTo>
                  <a:lnTo>
                    <a:pt x="1554" y="7757"/>
                  </a:lnTo>
                  <a:lnTo>
                    <a:pt x="194" y="15709"/>
                  </a:lnTo>
                  <a:lnTo>
                    <a:pt x="0" y="24825"/>
                  </a:lnTo>
                  <a:lnTo>
                    <a:pt x="194" y="33939"/>
                  </a:lnTo>
                  <a:lnTo>
                    <a:pt x="1554" y="41887"/>
                  </a:lnTo>
                  <a:lnTo>
                    <a:pt x="5245" y="47507"/>
                  </a:lnTo>
                  <a:lnTo>
                    <a:pt x="12433" y="49638"/>
                  </a:lnTo>
                  <a:lnTo>
                    <a:pt x="21563" y="47507"/>
                  </a:lnTo>
                  <a:lnTo>
                    <a:pt x="29528" y="41887"/>
                  </a:lnTo>
                  <a:lnTo>
                    <a:pt x="35162" y="33939"/>
                  </a:lnTo>
                  <a:lnTo>
                    <a:pt x="37299" y="24825"/>
                  </a:lnTo>
                  <a:lnTo>
                    <a:pt x="35162" y="15709"/>
                  </a:lnTo>
                  <a:lnTo>
                    <a:pt x="29528" y="7757"/>
                  </a:lnTo>
                  <a:lnTo>
                    <a:pt x="21563" y="2133"/>
                  </a:lnTo>
                  <a:lnTo>
                    <a:pt x="124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88070" y="5661217"/>
              <a:ext cx="37465" cy="50165"/>
            </a:xfrm>
            <a:custGeom>
              <a:avLst/>
              <a:gdLst/>
              <a:ahLst/>
              <a:cxnLst/>
              <a:rect l="l" t="t" r="r" b="b"/>
              <a:pathLst>
                <a:path w="37464" h="50164">
                  <a:moveTo>
                    <a:pt x="12433" y="49638"/>
                  </a:moveTo>
                  <a:lnTo>
                    <a:pt x="21563" y="47507"/>
                  </a:lnTo>
                  <a:lnTo>
                    <a:pt x="29528" y="41887"/>
                  </a:lnTo>
                  <a:lnTo>
                    <a:pt x="35162" y="33939"/>
                  </a:lnTo>
                  <a:lnTo>
                    <a:pt x="37299" y="24825"/>
                  </a:lnTo>
                  <a:lnTo>
                    <a:pt x="35162" y="15709"/>
                  </a:lnTo>
                  <a:lnTo>
                    <a:pt x="29528" y="7757"/>
                  </a:lnTo>
                  <a:lnTo>
                    <a:pt x="21563" y="2133"/>
                  </a:lnTo>
                  <a:lnTo>
                    <a:pt x="12433" y="0"/>
                  </a:lnTo>
                  <a:lnTo>
                    <a:pt x="5245" y="2133"/>
                  </a:lnTo>
                  <a:lnTo>
                    <a:pt x="1554" y="7757"/>
                  </a:lnTo>
                  <a:lnTo>
                    <a:pt x="194" y="15709"/>
                  </a:lnTo>
                  <a:lnTo>
                    <a:pt x="0" y="24825"/>
                  </a:lnTo>
                  <a:lnTo>
                    <a:pt x="194" y="33939"/>
                  </a:lnTo>
                  <a:lnTo>
                    <a:pt x="1554" y="41887"/>
                  </a:lnTo>
                  <a:lnTo>
                    <a:pt x="5245" y="47507"/>
                  </a:lnTo>
                  <a:lnTo>
                    <a:pt x="12433" y="49638"/>
                  </a:lnTo>
                </a:path>
              </a:pathLst>
            </a:custGeom>
            <a:ln w="248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37803" y="516479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0"/>
                  </a:moveTo>
                  <a:lnTo>
                    <a:pt x="15735" y="2133"/>
                  </a:lnTo>
                  <a:lnTo>
                    <a:pt x="7770" y="7757"/>
                  </a:lnTo>
                  <a:lnTo>
                    <a:pt x="2136" y="15709"/>
                  </a:lnTo>
                  <a:lnTo>
                    <a:pt x="0" y="24825"/>
                  </a:lnTo>
                  <a:lnTo>
                    <a:pt x="2136" y="33941"/>
                  </a:lnTo>
                  <a:lnTo>
                    <a:pt x="7770" y="41893"/>
                  </a:lnTo>
                  <a:lnTo>
                    <a:pt x="15735" y="47517"/>
                  </a:lnTo>
                  <a:lnTo>
                    <a:pt x="24866" y="49651"/>
                  </a:lnTo>
                  <a:lnTo>
                    <a:pt x="33996" y="47517"/>
                  </a:lnTo>
                  <a:lnTo>
                    <a:pt x="41961" y="41893"/>
                  </a:lnTo>
                  <a:lnTo>
                    <a:pt x="47595" y="33941"/>
                  </a:lnTo>
                  <a:lnTo>
                    <a:pt x="49732" y="24825"/>
                  </a:lnTo>
                  <a:lnTo>
                    <a:pt x="47595" y="15709"/>
                  </a:lnTo>
                  <a:lnTo>
                    <a:pt x="41961" y="7757"/>
                  </a:lnTo>
                  <a:lnTo>
                    <a:pt x="33996" y="2133"/>
                  </a:lnTo>
                  <a:lnTo>
                    <a:pt x="24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37803" y="5164792"/>
              <a:ext cx="50165" cy="50165"/>
            </a:xfrm>
            <a:custGeom>
              <a:avLst/>
              <a:gdLst/>
              <a:ahLst/>
              <a:cxnLst/>
              <a:rect l="l" t="t" r="r" b="b"/>
              <a:pathLst>
                <a:path w="50164" h="50164">
                  <a:moveTo>
                    <a:pt x="24866" y="49651"/>
                  </a:moveTo>
                  <a:lnTo>
                    <a:pt x="33996" y="47517"/>
                  </a:lnTo>
                  <a:lnTo>
                    <a:pt x="41961" y="41893"/>
                  </a:lnTo>
                  <a:lnTo>
                    <a:pt x="47595" y="33941"/>
                  </a:lnTo>
                  <a:lnTo>
                    <a:pt x="49732" y="24825"/>
                  </a:lnTo>
                  <a:lnTo>
                    <a:pt x="47595" y="15709"/>
                  </a:lnTo>
                  <a:lnTo>
                    <a:pt x="41961" y="7757"/>
                  </a:lnTo>
                  <a:lnTo>
                    <a:pt x="33996" y="2133"/>
                  </a:lnTo>
                  <a:lnTo>
                    <a:pt x="24866" y="0"/>
                  </a:lnTo>
                  <a:lnTo>
                    <a:pt x="15735" y="2133"/>
                  </a:lnTo>
                  <a:lnTo>
                    <a:pt x="7770" y="7757"/>
                  </a:lnTo>
                  <a:lnTo>
                    <a:pt x="2136" y="15709"/>
                  </a:lnTo>
                  <a:lnTo>
                    <a:pt x="0" y="24825"/>
                  </a:lnTo>
                  <a:lnTo>
                    <a:pt x="2136" y="33941"/>
                  </a:lnTo>
                  <a:lnTo>
                    <a:pt x="7770" y="41893"/>
                  </a:lnTo>
                  <a:lnTo>
                    <a:pt x="15735" y="47517"/>
                  </a:lnTo>
                  <a:lnTo>
                    <a:pt x="24866" y="49651"/>
                  </a:lnTo>
                </a:path>
              </a:pathLst>
            </a:custGeom>
            <a:ln w="24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488916" y="4829770"/>
              <a:ext cx="37465" cy="49530"/>
            </a:xfrm>
            <a:custGeom>
              <a:avLst/>
              <a:gdLst/>
              <a:ahLst/>
              <a:cxnLst/>
              <a:rect l="l" t="t" r="r" b="b"/>
              <a:pathLst>
                <a:path w="37464" h="49529">
                  <a:moveTo>
                    <a:pt x="12433" y="0"/>
                  </a:moveTo>
                  <a:lnTo>
                    <a:pt x="5245" y="2122"/>
                  </a:lnTo>
                  <a:lnTo>
                    <a:pt x="1554" y="7719"/>
                  </a:lnTo>
                  <a:lnTo>
                    <a:pt x="194" y="15631"/>
                  </a:lnTo>
                  <a:lnTo>
                    <a:pt x="0" y="24702"/>
                  </a:lnTo>
                  <a:lnTo>
                    <a:pt x="194" y="33843"/>
                  </a:lnTo>
                  <a:lnTo>
                    <a:pt x="1554" y="41792"/>
                  </a:lnTo>
                  <a:lnTo>
                    <a:pt x="5245" y="47402"/>
                  </a:lnTo>
                  <a:lnTo>
                    <a:pt x="12433" y="49527"/>
                  </a:lnTo>
                  <a:lnTo>
                    <a:pt x="21563" y="47402"/>
                  </a:lnTo>
                  <a:lnTo>
                    <a:pt x="29528" y="41792"/>
                  </a:lnTo>
                  <a:lnTo>
                    <a:pt x="35162" y="33843"/>
                  </a:lnTo>
                  <a:lnTo>
                    <a:pt x="37299" y="24702"/>
                  </a:lnTo>
                  <a:lnTo>
                    <a:pt x="35162" y="15631"/>
                  </a:lnTo>
                  <a:lnTo>
                    <a:pt x="29528" y="7719"/>
                  </a:lnTo>
                  <a:lnTo>
                    <a:pt x="21563" y="2122"/>
                  </a:lnTo>
                  <a:lnTo>
                    <a:pt x="124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8916" y="4829770"/>
              <a:ext cx="37465" cy="49530"/>
            </a:xfrm>
            <a:custGeom>
              <a:avLst/>
              <a:gdLst/>
              <a:ahLst/>
              <a:cxnLst/>
              <a:rect l="l" t="t" r="r" b="b"/>
              <a:pathLst>
                <a:path w="37464" h="49529">
                  <a:moveTo>
                    <a:pt x="12433" y="49527"/>
                  </a:moveTo>
                  <a:lnTo>
                    <a:pt x="21563" y="47402"/>
                  </a:lnTo>
                  <a:lnTo>
                    <a:pt x="29528" y="41792"/>
                  </a:lnTo>
                  <a:lnTo>
                    <a:pt x="35162" y="33843"/>
                  </a:lnTo>
                  <a:lnTo>
                    <a:pt x="37299" y="24702"/>
                  </a:lnTo>
                  <a:lnTo>
                    <a:pt x="35162" y="15631"/>
                  </a:lnTo>
                  <a:lnTo>
                    <a:pt x="29528" y="7719"/>
                  </a:lnTo>
                  <a:lnTo>
                    <a:pt x="21563" y="2122"/>
                  </a:lnTo>
                  <a:lnTo>
                    <a:pt x="12433" y="0"/>
                  </a:lnTo>
                  <a:lnTo>
                    <a:pt x="5245" y="2122"/>
                  </a:lnTo>
                  <a:lnTo>
                    <a:pt x="1554" y="7719"/>
                  </a:lnTo>
                  <a:lnTo>
                    <a:pt x="194" y="15631"/>
                  </a:lnTo>
                  <a:lnTo>
                    <a:pt x="0" y="24702"/>
                  </a:lnTo>
                  <a:lnTo>
                    <a:pt x="194" y="33843"/>
                  </a:lnTo>
                  <a:lnTo>
                    <a:pt x="1554" y="41792"/>
                  </a:lnTo>
                  <a:lnTo>
                    <a:pt x="5245" y="47402"/>
                  </a:lnTo>
                  <a:lnTo>
                    <a:pt x="12433" y="49527"/>
                  </a:lnTo>
                </a:path>
              </a:pathLst>
            </a:custGeom>
            <a:ln w="248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898011" y="6046096"/>
            <a:ext cx="679450" cy="2044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spc="15" dirty="0">
                <a:solidFill>
                  <a:srgbClr val="00ED00"/>
                </a:solidFill>
                <a:latin typeface="Arial MT"/>
                <a:cs typeface="Arial MT"/>
              </a:rPr>
              <a:t>E</a:t>
            </a:r>
            <a:r>
              <a:rPr sz="1150" spc="-60" dirty="0">
                <a:solidFill>
                  <a:srgbClr val="00ED00"/>
                </a:solidFill>
                <a:latin typeface="Arial MT"/>
                <a:cs typeface="Arial MT"/>
              </a:rPr>
              <a:t>n</a:t>
            </a:r>
            <a:r>
              <a:rPr sz="1150" spc="10" dirty="0">
                <a:solidFill>
                  <a:srgbClr val="00ED00"/>
                </a:solidFill>
                <a:latin typeface="Arial MT"/>
                <a:cs typeface="Arial MT"/>
              </a:rPr>
              <a:t>c</a:t>
            </a:r>
            <a:r>
              <a:rPr sz="1150" spc="35" dirty="0">
                <a:solidFill>
                  <a:srgbClr val="00ED00"/>
                </a:solidFill>
                <a:latin typeface="Arial MT"/>
                <a:cs typeface="Arial MT"/>
              </a:rPr>
              <a:t>l</a:t>
            </a:r>
            <a:r>
              <a:rPr sz="1150" spc="-60" dirty="0">
                <a:solidFill>
                  <a:srgbClr val="00ED00"/>
                </a:solidFill>
                <a:latin typeface="Arial MT"/>
                <a:cs typeface="Arial MT"/>
              </a:rPr>
              <a:t>o</a:t>
            </a:r>
            <a:r>
              <a:rPr sz="1150" spc="100" dirty="0">
                <a:solidFill>
                  <a:srgbClr val="00ED00"/>
                </a:solidFill>
                <a:latin typeface="Arial MT"/>
                <a:cs typeface="Arial MT"/>
              </a:rPr>
              <a:t>s</a:t>
            </a:r>
            <a:r>
              <a:rPr sz="1150" spc="-60" dirty="0">
                <a:solidFill>
                  <a:srgbClr val="00ED00"/>
                </a:solidFill>
                <a:latin typeface="Arial MT"/>
                <a:cs typeface="Arial MT"/>
              </a:rPr>
              <a:t>u</a:t>
            </a:r>
            <a:r>
              <a:rPr sz="1150" spc="10" dirty="0">
                <a:solidFill>
                  <a:srgbClr val="00ED00"/>
                </a:solidFill>
                <a:latin typeface="Arial MT"/>
                <a:cs typeface="Arial MT"/>
              </a:rPr>
              <a:t>re</a:t>
            </a:r>
            <a:endParaRPr sz="115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190300" y="2695010"/>
            <a:ext cx="2273935" cy="1517650"/>
            <a:chOff x="3190300" y="2695010"/>
            <a:chExt cx="2273935" cy="1517650"/>
          </a:xfrm>
        </p:grpSpPr>
        <p:sp>
          <p:nvSpPr>
            <p:cNvPr id="52" name="object 52"/>
            <p:cNvSpPr/>
            <p:nvPr/>
          </p:nvSpPr>
          <p:spPr>
            <a:xfrm>
              <a:off x="3203575" y="2708284"/>
              <a:ext cx="2247265" cy="1490980"/>
            </a:xfrm>
            <a:custGeom>
              <a:avLst/>
              <a:gdLst/>
              <a:ahLst/>
              <a:cxnLst/>
              <a:rect l="l" t="t" r="r" b="b"/>
              <a:pathLst>
                <a:path w="2247265" h="1490979">
                  <a:moveTo>
                    <a:pt x="2246765" y="0"/>
                  </a:moveTo>
                  <a:lnTo>
                    <a:pt x="0" y="0"/>
                  </a:lnTo>
                  <a:lnTo>
                    <a:pt x="0" y="1490669"/>
                  </a:lnTo>
                  <a:lnTo>
                    <a:pt x="2246765" y="1490669"/>
                  </a:lnTo>
                  <a:lnTo>
                    <a:pt x="2246765" y="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203575" y="2708284"/>
              <a:ext cx="2247265" cy="1490980"/>
            </a:xfrm>
            <a:custGeom>
              <a:avLst/>
              <a:gdLst/>
              <a:ahLst/>
              <a:cxnLst/>
              <a:rect l="l" t="t" r="r" b="b"/>
              <a:pathLst>
                <a:path w="2247265" h="1490979">
                  <a:moveTo>
                    <a:pt x="0" y="1490669"/>
                  </a:moveTo>
                  <a:lnTo>
                    <a:pt x="2246765" y="1490669"/>
                  </a:lnTo>
                  <a:lnTo>
                    <a:pt x="2246765" y="0"/>
                  </a:lnTo>
                  <a:lnTo>
                    <a:pt x="0" y="0"/>
                  </a:lnTo>
                  <a:lnTo>
                    <a:pt x="0" y="1490669"/>
                  </a:lnTo>
                  <a:close/>
                </a:path>
              </a:pathLst>
            </a:custGeom>
            <a:ln w="265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429571" y="2894571"/>
              <a:ext cx="1835150" cy="1078865"/>
            </a:xfrm>
            <a:custGeom>
              <a:avLst/>
              <a:gdLst/>
              <a:ahLst/>
              <a:cxnLst/>
              <a:rect l="l" t="t" r="r" b="b"/>
              <a:pathLst>
                <a:path w="1835150" h="1078864">
                  <a:moveTo>
                    <a:pt x="186118" y="465963"/>
                  </a:moveTo>
                  <a:lnTo>
                    <a:pt x="0" y="465963"/>
                  </a:lnTo>
                  <a:lnTo>
                    <a:pt x="0" y="652170"/>
                  </a:lnTo>
                  <a:lnTo>
                    <a:pt x="186118" y="652170"/>
                  </a:lnTo>
                  <a:lnTo>
                    <a:pt x="186118" y="465963"/>
                  </a:lnTo>
                  <a:close/>
                </a:path>
                <a:path w="1835150" h="1078864">
                  <a:moveTo>
                    <a:pt x="186118" y="0"/>
                  </a:moveTo>
                  <a:lnTo>
                    <a:pt x="0" y="0"/>
                  </a:lnTo>
                  <a:lnTo>
                    <a:pt x="0" y="186537"/>
                  </a:lnTo>
                  <a:lnTo>
                    <a:pt x="186118" y="186537"/>
                  </a:lnTo>
                  <a:lnTo>
                    <a:pt x="186118" y="0"/>
                  </a:lnTo>
                  <a:close/>
                </a:path>
                <a:path w="1835150" h="1078864">
                  <a:moveTo>
                    <a:pt x="611543" y="798880"/>
                  </a:moveTo>
                  <a:lnTo>
                    <a:pt x="425424" y="798880"/>
                  </a:lnTo>
                  <a:lnTo>
                    <a:pt x="425424" y="985088"/>
                  </a:lnTo>
                  <a:lnTo>
                    <a:pt x="611543" y="985088"/>
                  </a:lnTo>
                  <a:lnTo>
                    <a:pt x="611543" y="798880"/>
                  </a:lnTo>
                  <a:close/>
                </a:path>
                <a:path w="1835150" h="1078864">
                  <a:moveTo>
                    <a:pt x="943902" y="426123"/>
                  </a:moveTo>
                  <a:lnTo>
                    <a:pt x="757783" y="426123"/>
                  </a:lnTo>
                  <a:lnTo>
                    <a:pt x="757783" y="612330"/>
                  </a:lnTo>
                  <a:lnTo>
                    <a:pt x="943902" y="612330"/>
                  </a:lnTo>
                  <a:lnTo>
                    <a:pt x="943902" y="426123"/>
                  </a:lnTo>
                  <a:close/>
                </a:path>
                <a:path w="1835150" h="1078864">
                  <a:moveTo>
                    <a:pt x="943902" y="0"/>
                  </a:moveTo>
                  <a:lnTo>
                    <a:pt x="757783" y="0"/>
                  </a:lnTo>
                  <a:lnTo>
                    <a:pt x="757783" y="186537"/>
                  </a:lnTo>
                  <a:lnTo>
                    <a:pt x="943902" y="186537"/>
                  </a:lnTo>
                  <a:lnTo>
                    <a:pt x="943902" y="0"/>
                  </a:lnTo>
                  <a:close/>
                </a:path>
                <a:path w="1835150" h="1078864">
                  <a:moveTo>
                    <a:pt x="1422476" y="891806"/>
                  </a:moveTo>
                  <a:lnTo>
                    <a:pt x="1223060" y="891806"/>
                  </a:lnTo>
                  <a:lnTo>
                    <a:pt x="1223060" y="1078344"/>
                  </a:lnTo>
                  <a:lnTo>
                    <a:pt x="1422476" y="1078344"/>
                  </a:lnTo>
                  <a:lnTo>
                    <a:pt x="1422476" y="891806"/>
                  </a:lnTo>
                  <a:close/>
                </a:path>
                <a:path w="1835150" h="1078864">
                  <a:moveTo>
                    <a:pt x="1834642" y="559231"/>
                  </a:moveTo>
                  <a:lnTo>
                    <a:pt x="1648536" y="559231"/>
                  </a:lnTo>
                  <a:lnTo>
                    <a:pt x="1648536" y="745439"/>
                  </a:lnTo>
                  <a:lnTo>
                    <a:pt x="1834642" y="745439"/>
                  </a:lnTo>
                  <a:lnTo>
                    <a:pt x="1834642" y="559231"/>
                  </a:lnTo>
                  <a:close/>
                </a:path>
              </a:pathLst>
            </a:custGeom>
            <a:solidFill>
              <a:srgbClr val="E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05876" y="3174315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89" h="186689">
                  <a:moveTo>
                    <a:pt x="186115" y="0"/>
                  </a:moveTo>
                  <a:lnTo>
                    <a:pt x="0" y="0"/>
                  </a:lnTo>
                  <a:lnTo>
                    <a:pt x="0" y="186211"/>
                  </a:lnTo>
                  <a:lnTo>
                    <a:pt x="186115" y="186211"/>
                  </a:lnTo>
                  <a:lnTo>
                    <a:pt x="186115" y="0"/>
                  </a:lnTo>
                  <a:close/>
                </a:path>
              </a:pathLst>
            </a:custGeom>
            <a:solidFill>
              <a:srgbClr val="0000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3988531" y="4252791"/>
            <a:ext cx="490855" cy="217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35" dirty="0">
                <a:solidFill>
                  <a:srgbClr val="00ED00"/>
                </a:solidFill>
                <a:latin typeface="Arial MT"/>
                <a:cs typeface="Arial MT"/>
              </a:rPr>
              <a:t>C</a:t>
            </a:r>
            <a:r>
              <a:rPr sz="1250" spc="-70" dirty="0">
                <a:solidFill>
                  <a:srgbClr val="00ED00"/>
                </a:solidFill>
                <a:latin typeface="Arial MT"/>
                <a:cs typeface="Arial MT"/>
              </a:rPr>
              <a:t>o</a:t>
            </a:r>
            <a:r>
              <a:rPr sz="1250" spc="30" dirty="0">
                <a:solidFill>
                  <a:srgbClr val="00ED00"/>
                </a:solidFill>
                <a:latin typeface="Arial MT"/>
                <a:cs typeface="Arial MT"/>
              </a:rPr>
              <a:t>l</a:t>
            </a:r>
            <a:r>
              <a:rPr sz="1250" spc="-70" dirty="0">
                <a:solidFill>
                  <a:srgbClr val="00ED00"/>
                </a:solidFill>
                <a:latin typeface="Arial MT"/>
                <a:cs typeface="Arial MT"/>
              </a:rPr>
              <a:t>o</a:t>
            </a:r>
            <a:r>
              <a:rPr sz="1250" spc="35" dirty="0">
                <a:solidFill>
                  <a:srgbClr val="00ED00"/>
                </a:solidFill>
                <a:latin typeface="Arial MT"/>
                <a:cs typeface="Arial MT"/>
              </a:rPr>
              <a:t>u</a:t>
            </a:r>
            <a:r>
              <a:rPr sz="1250" dirty="0">
                <a:solidFill>
                  <a:srgbClr val="00ED00"/>
                </a:solidFill>
                <a:latin typeface="Arial MT"/>
                <a:cs typeface="Arial MT"/>
              </a:rPr>
              <a:t>r</a:t>
            </a:r>
            <a:endParaRPr sz="1250">
              <a:latin typeface="Arial MT"/>
              <a:cs typeface="Arial MT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1926" y="2708275"/>
            <a:ext cx="2160524" cy="1489075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5947028" y="4536440"/>
            <a:ext cx="2869565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Where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blue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square?</a:t>
            </a:r>
            <a:endParaRPr sz="1800">
              <a:latin typeface="Arial MT"/>
              <a:cs typeface="Arial MT"/>
            </a:endParaRPr>
          </a:p>
          <a:p>
            <a:pPr marL="156845">
              <a:lnSpc>
                <a:spcPct val="100000"/>
              </a:lnSpc>
              <a:spcBef>
                <a:spcPts val="1250"/>
              </a:spcBef>
            </a:pP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400" spc="-7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But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should 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careful…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46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0" y="2565400"/>
            <a:ext cx="3313049" cy="21763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5967" y="1727149"/>
            <a:ext cx="2449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 MT"/>
                <a:cs typeface="Arial MT"/>
              </a:rPr>
              <a:t>How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cherries?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47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1545" y="4920488"/>
            <a:ext cx="12052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006FC0"/>
                </a:solidFill>
                <a:latin typeface="Arial MT"/>
                <a:cs typeface="Arial MT"/>
              </a:rPr>
              <a:t>(Ware,</a:t>
            </a:r>
            <a:r>
              <a:rPr sz="1600" spc="-3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Arial MT"/>
                <a:cs typeface="Arial MT"/>
              </a:rPr>
              <a:t>2004)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0473" y="790143"/>
            <a:ext cx="30740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Color</a:t>
            </a:r>
            <a:r>
              <a:rPr sz="2000" spc="-25" dirty="0"/>
              <a:t> </a:t>
            </a:r>
            <a:r>
              <a:rPr sz="2000" spc="-5" dirty="0"/>
              <a:t>is</a:t>
            </a:r>
            <a:r>
              <a:rPr sz="2000" spc="-20" dirty="0"/>
              <a:t> </a:t>
            </a:r>
            <a:r>
              <a:rPr sz="2000" dirty="0"/>
              <a:t>a</a:t>
            </a:r>
            <a:r>
              <a:rPr sz="2000" spc="-5" dirty="0"/>
              <a:t> </a:t>
            </a:r>
            <a:r>
              <a:rPr sz="2000" dirty="0"/>
              <a:t>strong</a:t>
            </a:r>
            <a:r>
              <a:rPr sz="2000" spc="-40" dirty="0"/>
              <a:t> </a:t>
            </a:r>
            <a:r>
              <a:rPr sz="2000" spc="-5" dirty="0"/>
              <a:t>visual</a:t>
            </a:r>
            <a:r>
              <a:rPr sz="2000" spc="-10" dirty="0"/>
              <a:t> </a:t>
            </a:r>
            <a:r>
              <a:rPr sz="2000" dirty="0"/>
              <a:t>cue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1050" y="2349373"/>
            <a:ext cx="3097149" cy="23606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87676" y="1930653"/>
            <a:ext cx="2106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cherries?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48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1671" y="5019547"/>
            <a:ext cx="44831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 MT"/>
                <a:cs typeface="Arial MT"/>
              </a:rPr>
              <a:t>Color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support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users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</a:t>
            </a:r>
            <a:r>
              <a:rPr sz="2000" dirty="0">
                <a:latin typeface="Arial MT"/>
                <a:cs typeface="Arial MT"/>
              </a:rPr>
              <a:t>many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tasks!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0473" y="790143"/>
            <a:ext cx="729995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/>
              <a:t>Color</a:t>
            </a:r>
            <a:r>
              <a:rPr sz="2000" spc="-10" dirty="0"/>
              <a:t> </a:t>
            </a:r>
            <a:r>
              <a:rPr sz="2000" spc="-5" dirty="0"/>
              <a:t>is</a:t>
            </a:r>
            <a:r>
              <a:rPr sz="2000" spc="-10" dirty="0"/>
              <a:t> </a:t>
            </a:r>
            <a:r>
              <a:rPr sz="2000" dirty="0"/>
              <a:t>a</a:t>
            </a:r>
            <a:r>
              <a:rPr sz="2000" spc="5" dirty="0"/>
              <a:t> </a:t>
            </a:r>
            <a:r>
              <a:rPr sz="2000" dirty="0"/>
              <a:t>strong</a:t>
            </a:r>
            <a:r>
              <a:rPr sz="2000" spc="-30" dirty="0"/>
              <a:t> </a:t>
            </a:r>
            <a:r>
              <a:rPr sz="2000" spc="-5" dirty="0"/>
              <a:t>visual</a:t>
            </a:r>
            <a:r>
              <a:rPr sz="2000" spc="5" dirty="0"/>
              <a:t> </a:t>
            </a:r>
            <a:r>
              <a:rPr sz="2000" dirty="0"/>
              <a:t>cue:</a:t>
            </a:r>
            <a:r>
              <a:rPr sz="2000" spc="-10" dirty="0"/>
              <a:t> </a:t>
            </a:r>
            <a:r>
              <a:rPr sz="2000" spc="-5" dirty="0"/>
              <a:t>it may</a:t>
            </a:r>
            <a:r>
              <a:rPr sz="2000" spc="-20" dirty="0"/>
              <a:t> </a:t>
            </a:r>
            <a:r>
              <a:rPr sz="2000" spc="-5" dirty="0"/>
              <a:t>help</a:t>
            </a:r>
            <a:r>
              <a:rPr sz="2000" spc="5" dirty="0"/>
              <a:t> </a:t>
            </a:r>
            <a:r>
              <a:rPr sz="2000" spc="-5" dirty="0"/>
              <a:t>users</a:t>
            </a:r>
            <a:r>
              <a:rPr sz="2000" spc="-30" dirty="0"/>
              <a:t> </a:t>
            </a:r>
            <a:r>
              <a:rPr sz="2000" spc="-5" dirty="0"/>
              <a:t>perform</a:t>
            </a:r>
            <a:r>
              <a:rPr sz="2000" spc="-40" dirty="0"/>
              <a:t> </a:t>
            </a:r>
            <a:r>
              <a:rPr sz="2000" dirty="0"/>
              <a:t>their</a:t>
            </a:r>
            <a:r>
              <a:rPr sz="2000" spc="-20" dirty="0"/>
              <a:t> </a:t>
            </a:r>
            <a:r>
              <a:rPr sz="2000" dirty="0"/>
              <a:t>tasks</a:t>
            </a:r>
            <a:endParaRPr sz="2000"/>
          </a:p>
          <a:p>
            <a:pPr marL="12700">
              <a:lnSpc>
                <a:spcPct val="100000"/>
              </a:lnSpc>
            </a:pPr>
            <a:r>
              <a:rPr sz="2000" dirty="0"/>
              <a:t>If</a:t>
            </a:r>
            <a:r>
              <a:rPr sz="2000" spc="-50" dirty="0"/>
              <a:t> </a:t>
            </a:r>
            <a:r>
              <a:rPr sz="2000" dirty="0"/>
              <a:t>correctly</a:t>
            </a:r>
            <a:r>
              <a:rPr sz="2000" spc="-70" dirty="0"/>
              <a:t> </a:t>
            </a:r>
            <a:r>
              <a:rPr sz="2000" spc="-5" dirty="0"/>
              <a:t>used</a:t>
            </a:r>
            <a:endParaRPr sz="200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191" y="5593181"/>
            <a:ext cx="34804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00100" algn="l"/>
              </a:tabLst>
            </a:pPr>
            <a:r>
              <a:rPr sz="1800" spc="-5" dirty="0">
                <a:latin typeface="Arial MT"/>
                <a:cs typeface="Arial MT"/>
              </a:rPr>
              <a:t>A- no preattentive association that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allows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efficiently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determine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values	</a:t>
            </a:r>
            <a:r>
              <a:rPr sz="1800" spc="-5" dirty="0">
                <a:solidFill>
                  <a:srgbClr val="6B6BCF"/>
                </a:solidFill>
                <a:latin typeface="Arial MT"/>
                <a:cs typeface="Arial MT"/>
              </a:rPr>
              <a:t>(Kirk,</a:t>
            </a:r>
            <a:r>
              <a:rPr sz="1800" spc="-15" dirty="0">
                <a:solidFill>
                  <a:srgbClr val="6B6BC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6B6BCF"/>
                </a:solidFill>
                <a:latin typeface="Arial MT"/>
                <a:cs typeface="Arial MT"/>
              </a:rPr>
              <a:t>2012)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36185" y="5593181"/>
            <a:ext cx="3846829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B-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single hue and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sequential color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scheme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immediately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understandable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8509" y="698372"/>
            <a:ext cx="4984115" cy="88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Color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5" dirty="0">
                <a:latin typeface="Arial MT"/>
                <a:cs typeface="Arial MT"/>
              </a:rPr>
              <a:t> not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help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make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dirty="0">
                <a:latin typeface="Arial MT"/>
                <a:cs typeface="Arial MT"/>
              </a:rPr>
              <a:t> more</a:t>
            </a:r>
            <a:r>
              <a:rPr sz="1800" spc="-10" dirty="0">
                <a:latin typeface="Arial MT"/>
                <a:cs typeface="Arial MT"/>
              </a:rPr>
              <a:t> difficult!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3592829" algn="l"/>
              </a:tabLst>
            </a:pPr>
            <a:r>
              <a:rPr sz="1800" b="1" dirty="0">
                <a:latin typeface="Arial"/>
                <a:cs typeface="Arial"/>
              </a:rPr>
              <a:t>A	B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4649" y="1642745"/>
            <a:ext cx="3543300" cy="3695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635632"/>
            <a:ext cx="3695700" cy="37242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49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79882"/>
            <a:ext cx="53632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The</a:t>
            </a:r>
            <a:r>
              <a:rPr sz="2000" spc="-20" dirty="0"/>
              <a:t> </a:t>
            </a:r>
            <a:r>
              <a:rPr sz="2000" dirty="0"/>
              <a:t>misuse</a:t>
            </a:r>
            <a:r>
              <a:rPr sz="2000" spc="-30" dirty="0"/>
              <a:t> </a:t>
            </a:r>
            <a:r>
              <a:rPr sz="2000" spc="-5" dirty="0"/>
              <a:t>of</a:t>
            </a:r>
            <a:r>
              <a:rPr sz="2000" spc="-10" dirty="0"/>
              <a:t> </a:t>
            </a:r>
            <a:r>
              <a:rPr sz="2000" dirty="0"/>
              <a:t>colour</a:t>
            </a:r>
            <a:r>
              <a:rPr sz="2000" spc="-25" dirty="0"/>
              <a:t> </a:t>
            </a:r>
            <a:r>
              <a:rPr sz="2000" spc="-5" dirty="0"/>
              <a:t>in </a:t>
            </a:r>
            <a:r>
              <a:rPr sz="2000" dirty="0"/>
              <a:t>science</a:t>
            </a:r>
            <a:r>
              <a:rPr sz="2000" spc="-40" dirty="0"/>
              <a:t> </a:t>
            </a:r>
            <a:r>
              <a:rPr sz="2000" dirty="0"/>
              <a:t>communication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861" y="1772869"/>
            <a:ext cx="7848092" cy="39239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8690" y="5905601"/>
            <a:ext cx="5365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https://www.nature.com/articles/s41467-020-19160-7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7839" y="802140"/>
            <a:ext cx="848734" cy="7741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21623" y="6554327"/>
            <a:ext cx="2470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50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443" y="1436624"/>
            <a:ext cx="737743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Human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 system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product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dirty="0">
                <a:latin typeface="Arial MT"/>
                <a:cs typeface="Arial MT"/>
              </a:rPr>
              <a:t>millions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years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evolution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443" y="3144363"/>
            <a:ext cx="4290695" cy="7575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42265" marR="5080" indent="-342265" algn="r">
              <a:lnSpc>
                <a:spcPct val="100000"/>
              </a:lnSpc>
              <a:spcBef>
                <a:spcPts val="580"/>
              </a:spcBef>
              <a:buChar char="•"/>
              <a:tabLst>
                <a:tab pos="342265" algn="l"/>
                <a:tab pos="342900" algn="l"/>
              </a:tabLst>
            </a:pPr>
            <a:r>
              <a:rPr sz="2000" spc="-5" dirty="0">
                <a:latin typeface="Arial MT"/>
                <a:cs typeface="Arial MT"/>
              </a:rPr>
              <a:t>Although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very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flexible,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tuned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endParaRPr sz="2000">
              <a:latin typeface="Arial MT"/>
              <a:cs typeface="Arial MT"/>
            </a:endParaRPr>
          </a:p>
          <a:p>
            <a:pPr marR="27940" algn="r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represented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specific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ways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443" y="4973461"/>
            <a:ext cx="5508625" cy="7575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If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understand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its </a:t>
            </a:r>
            <a:r>
              <a:rPr sz="2000" dirty="0">
                <a:latin typeface="Arial MT"/>
                <a:cs typeface="Arial MT"/>
              </a:rPr>
              <a:t>mechanisms</a:t>
            </a:r>
            <a:endParaRPr sz="2000">
              <a:latin typeface="Arial MT"/>
              <a:cs typeface="Arial MT"/>
            </a:endParaRPr>
          </a:p>
          <a:p>
            <a:pPr marL="43116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 MT"/>
                <a:cs typeface="Arial MT"/>
              </a:rPr>
              <a:t>work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will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able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produce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better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results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4098" y="2091182"/>
            <a:ext cx="3168650" cy="11652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4226" y="3434207"/>
            <a:ext cx="3168650" cy="1651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2749" y="749300"/>
            <a:ext cx="161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</a:t>
            </a:r>
            <a:r>
              <a:rPr sz="2400" spc="-10" dirty="0"/>
              <a:t>e</a:t>
            </a:r>
            <a:r>
              <a:rPr sz="2400" dirty="0"/>
              <a:t>mem</a:t>
            </a:r>
            <a:r>
              <a:rPr sz="2400" spc="-5" dirty="0"/>
              <a:t>ber:</a:t>
            </a:r>
            <a:endParaRPr sz="2400"/>
          </a:p>
        </p:txBody>
      </p:sp>
      <p:sp>
        <p:nvSpPr>
          <p:cNvPr id="8" name="object 8"/>
          <p:cNvSpPr txBox="1"/>
          <p:nvPr/>
        </p:nvSpPr>
        <p:spPr>
          <a:xfrm>
            <a:off x="8471916" y="6446122"/>
            <a:ext cx="161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4</a:t>
            </a:fld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217" y="306451"/>
            <a:ext cx="161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</a:t>
            </a:r>
            <a:r>
              <a:rPr sz="2400" spc="-10" dirty="0"/>
              <a:t>e</a:t>
            </a:r>
            <a:r>
              <a:rPr sz="2400" dirty="0"/>
              <a:t>mem</a:t>
            </a:r>
            <a:r>
              <a:rPr sz="2400" spc="-5" dirty="0"/>
              <a:t>ber: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47217" y="1038834"/>
            <a:ext cx="4745990" cy="2088514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everyone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color:</a:t>
            </a:r>
            <a:endParaRPr sz="20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 most common form </a:t>
            </a:r>
            <a:r>
              <a:rPr sz="2000" spc="-5" dirty="0">
                <a:latin typeface="Arial MT"/>
                <a:cs typeface="Arial MT"/>
              </a:rPr>
              <a:t>of color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blindness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deuteranopia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(“daltonism”)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color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blindness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simulators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/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08625" y="317372"/>
            <a:ext cx="3328924" cy="17098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0180" y="4069460"/>
            <a:ext cx="1393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Deuteranopia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86476" y="2494026"/>
            <a:ext cx="3251200" cy="15477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59425" y="4433951"/>
            <a:ext cx="3330575" cy="16048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13857" y="6114694"/>
            <a:ext cx="3388995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995">
              <a:lnSpc>
                <a:spcPts val="1845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Tritanopia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1845"/>
              </a:lnSpc>
            </a:pPr>
            <a:r>
              <a:rPr sz="1600" u="heavy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http://www.colourblindawarene</a:t>
            </a:r>
            <a:r>
              <a:rPr sz="1800" u="heavy" spc="-67" baseline="2314" dirty="0">
                <a:solidFill>
                  <a:srgbClr val="888888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5</a:t>
            </a:r>
            <a:r>
              <a:rPr sz="1600" u="heavy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s</a:t>
            </a:r>
            <a:r>
              <a:rPr sz="1800" u="heavy" spc="-67" baseline="2314" dirty="0">
                <a:solidFill>
                  <a:srgbClr val="888888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1</a:t>
            </a:r>
            <a:r>
              <a:rPr sz="1600" u="heavy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s.org</a:t>
            </a:r>
            <a:r>
              <a:rPr sz="1800" u="heavy" spc="-4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50458" y="2054733"/>
            <a:ext cx="140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Normal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6868" y="6193942"/>
            <a:ext cx="34664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http://www.color-blindness.com/coblis-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color-blindness-simulator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7102" y="2890913"/>
            <a:ext cx="3428364" cy="330288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52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79882"/>
            <a:ext cx="58343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Representing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Hypervariate</a:t>
            </a:r>
            <a:r>
              <a:rPr sz="2000" b="1" spc="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(or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multivariate)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385126"/>
            <a:ext cx="5694680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Many real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problems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10" dirty="0">
                <a:latin typeface="Arial MT"/>
                <a:cs typeface="Arial MT"/>
              </a:rPr>
              <a:t>high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dimensionality</a:t>
            </a:r>
            <a:endParaRPr sz="1800">
              <a:latin typeface="Arial MT"/>
              <a:cs typeface="Arial MT"/>
            </a:endParaRPr>
          </a:p>
          <a:p>
            <a:pPr marL="18415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Arial MT"/>
                <a:cs typeface="Arial MT"/>
              </a:rPr>
              <a:t>(even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reducing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dimensionality…)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2756991"/>
            <a:ext cx="80886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challenge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hypervariate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substantial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continues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stimulate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invention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4019169"/>
            <a:ext cx="81781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mentioned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scaled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represent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hypervariate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dirty="0">
                <a:latin typeface="Arial MT"/>
                <a:cs typeface="Arial MT"/>
              </a:rPr>
              <a:t>(to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limited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extent)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246380"/>
            <a:ext cx="7653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Techniques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Hypervariate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(or</a:t>
            </a:r>
            <a:r>
              <a:rPr sz="2000" b="1" spc="-5" dirty="0">
                <a:latin typeface="Arial"/>
                <a:cs typeface="Arial"/>
              </a:rPr>
              <a:t> multivariate)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Visualization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8540" y="1224153"/>
            <a:ext cx="2030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 MT"/>
                <a:cs typeface="Arial MT"/>
              </a:rPr>
              <a:t>Coordinate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plots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2325" y="1224153"/>
            <a:ext cx="243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parallel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 </a:t>
            </a:r>
            <a:r>
              <a:rPr sz="1800" spc="-10" dirty="0">
                <a:latin typeface="Arial MT"/>
                <a:cs typeface="Arial MT"/>
              </a:rPr>
              <a:t>plots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0133" y="1882597"/>
            <a:ext cx="1967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star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radar)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plots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540" y="2870453"/>
            <a:ext cx="214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Scatterplot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Matrix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540" y="3858259"/>
            <a:ext cx="926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Ma</a:t>
            </a:r>
            <a:r>
              <a:rPr sz="1800" spc="-10" dirty="0">
                <a:latin typeface="Arial MT"/>
                <a:cs typeface="Arial MT"/>
              </a:rPr>
              <a:t>p</a:t>
            </a:r>
            <a:r>
              <a:rPr sz="180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540" y="4845761"/>
            <a:ext cx="16637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Mosaic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Plots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540" y="5833668"/>
            <a:ext cx="914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Ico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5415" y="4994198"/>
            <a:ext cx="936716" cy="97963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8175" y="6092825"/>
            <a:ext cx="722312" cy="5762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3276" y="6092825"/>
            <a:ext cx="647700" cy="55721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436108" y="692150"/>
            <a:ext cx="2880995" cy="1922145"/>
            <a:chOff x="5436108" y="692150"/>
            <a:chExt cx="2880995" cy="192214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40425" y="692150"/>
              <a:ext cx="2376424" cy="11017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6108" y="1829193"/>
              <a:ext cx="808031" cy="78476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87675" y="2370708"/>
            <a:ext cx="1762563" cy="136389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39585" y="3783571"/>
            <a:ext cx="1568985" cy="830592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267" y="792226"/>
            <a:ext cx="7277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Parallel</a:t>
            </a:r>
            <a:r>
              <a:rPr sz="1800" spc="15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coordinates</a:t>
            </a:r>
            <a:r>
              <a:rPr sz="1800" spc="10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plots</a:t>
            </a:r>
            <a:r>
              <a:rPr sz="1800" spc="10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 </a:t>
            </a:r>
            <a:r>
              <a:rPr sz="1800" spc="-10" dirty="0">
                <a:latin typeface="Arial MT"/>
                <a:cs typeface="Arial MT"/>
              </a:rPr>
              <a:t>popular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hypervariate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312" y="2565336"/>
            <a:ext cx="8172450" cy="37894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4034" y="6384747"/>
            <a:ext cx="12414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400" spc="-1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51909" y="1196695"/>
            <a:ext cx="4669409" cy="9141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58267" y="1725295"/>
            <a:ext cx="4075429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They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very simple basis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20"/>
              </a:spcBef>
            </a:pPr>
            <a:r>
              <a:rPr sz="2400" b="1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4768" y="1078484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54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1115"/>
            <a:ext cx="41516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Consider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simple</a:t>
            </a:r>
            <a:r>
              <a:rPr sz="1800" dirty="0">
                <a:latin typeface="Arial MT"/>
                <a:cs typeface="Arial MT"/>
              </a:rPr>
              <a:t> case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bivariate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727149"/>
            <a:ext cx="5156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1-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scatterplot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number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bedrooms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associated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houses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3373882"/>
            <a:ext cx="5053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2-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axes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detached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made</a:t>
            </a:r>
            <a:r>
              <a:rPr sz="1800" spc="-10" dirty="0">
                <a:latin typeface="Arial MT"/>
                <a:cs typeface="Arial MT"/>
              </a:rPr>
              <a:t> parallel;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house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represented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point</a:t>
            </a:r>
            <a:r>
              <a:rPr sz="1800" spc="-5" dirty="0">
                <a:latin typeface="Arial MT"/>
                <a:cs typeface="Arial MT"/>
              </a:rPr>
              <a:t> 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axis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5020183"/>
            <a:ext cx="5457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3-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95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avoid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ambiguity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pair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points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house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joined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labeled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82845" y="0"/>
            <a:ext cx="1744345" cy="1717675"/>
            <a:chOff x="6782845" y="0"/>
            <a:chExt cx="1744345" cy="1717675"/>
          </a:xfrm>
        </p:grpSpPr>
        <p:sp>
          <p:nvSpPr>
            <p:cNvPr id="7" name="object 7"/>
            <p:cNvSpPr/>
            <p:nvPr/>
          </p:nvSpPr>
          <p:spPr>
            <a:xfrm>
              <a:off x="6790038" y="9"/>
              <a:ext cx="1729739" cy="1703070"/>
            </a:xfrm>
            <a:custGeom>
              <a:avLst/>
              <a:gdLst/>
              <a:ahLst/>
              <a:cxnLst/>
              <a:rect l="l" t="t" r="r" b="b"/>
              <a:pathLst>
                <a:path w="1729740" h="1703070">
                  <a:moveTo>
                    <a:pt x="0" y="0"/>
                  </a:moveTo>
                  <a:lnTo>
                    <a:pt x="0" y="1702841"/>
                  </a:lnTo>
                  <a:lnTo>
                    <a:pt x="1729535" y="1702841"/>
                  </a:lnTo>
                </a:path>
              </a:pathLst>
            </a:custGeom>
            <a:ln w="143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2806" y="144221"/>
              <a:ext cx="158278" cy="1733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1817" y="966872"/>
              <a:ext cx="173047" cy="17293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3936" y="2081"/>
            <a:ext cx="257175" cy="440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5" dirty="0">
                <a:latin typeface="Arial MT"/>
                <a:cs typeface="Arial MT"/>
              </a:rPr>
              <a:t>A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2945" y="665760"/>
            <a:ext cx="257175" cy="440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5" dirty="0">
                <a:latin typeface="Arial MT"/>
                <a:cs typeface="Arial MT"/>
              </a:rPr>
              <a:t>B</a:t>
            </a:r>
            <a:endParaRPr sz="27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14346" y="1689985"/>
            <a:ext cx="526415" cy="2679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550" b="1" spc="-20" dirty="0">
                <a:latin typeface="Arial"/>
                <a:cs typeface="Arial"/>
              </a:rPr>
              <a:t>P</a:t>
            </a:r>
            <a:r>
              <a:rPr sz="1550" b="1" spc="70" dirty="0">
                <a:latin typeface="Arial"/>
                <a:cs typeface="Arial"/>
              </a:rPr>
              <a:t>r</a:t>
            </a:r>
            <a:r>
              <a:rPr sz="1550" b="1" spc="15" dirty="0">
                <a:latin typeface="Arial"/>
                <a:cs typeface="Arial"/>
              </a:rPr>
              <a:t>i</a:t>
            </a:r>
            <a:r>
              <a:rPr sz="1550" b="1" spc="35" dirty="0">
                <a:latin typeface="Arial"/>
                <a:cs typeface="Arial"/>
              </a:rPr>
              <a:t>c</a:t>
            </a:r>
            <a:r>
              <a:rPr sz="1550" b="1" spc="20" dirty="0">
                <a:latin typeface="Arial"/>
                <a:cs typeface="Arial"/>
              </a:rPr>
              <a:t>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8800" y="0"/>
            <a:ext cx="986790" cy="67183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ts val="1590"/>
              </a:lnSpc>
              <a:spcBef>
                <a:spcPts val="415"/>
              </a:spcBef>
            </a:pPr>
            <a:r>
              <a:rPr sz="1550" b="1" spc="10" dirty="0">
                <a:latin typeface="Arial"/>
                <a:cs typeface="Arial"/>
              </a:rPr>
              <a:t>N</a:t>
            </a:r>
            <a:r>
              <a:rPr sz="1550" b="1" spc="25" dirty="0">
                <a:latin typeface="Arial"/>
                <a:cs typeface="Arial"/>
              </a:rPr>
              <a:t>u</a:t>
            </a:r>
            <a:r>
              <a:rPr sz="1550" b="1" spc="-275" dirty="0">
                <a:latin typeface="Arial"/>
                <a:cs typeface="Arial"/>
              </a:rPr>
              <a:t> </a:t>
            </a:r>
            <a:r>
              <a:rPr sz="1550" b="1" spc="-135" dirty="0">
                <a:latin typeface="Arial"/>
                <a:cs typeface="Arial"/>
              </a:rPr>
              <a:t>m</a:t>
            </a:r>
            <a:r>
              <a:rPr sz="1550" b="1" spc="70" dirty="0">
                <a:latin typeface="Arial"/>
                <a:cs typeface="Arial"/>
              </a:rPr>
              <a:t>b</a:t>
            </a:r>
            <a:r>
              <a:rPr sz="1550" b="1" spc="35" dirty="0">
                <a:latin typeface="Arial"/>
                <a:cs typeface="Arial"/>
              </a:rPr>
              <a:t>e</a:t>
            </a:r>
            <a:r>
              <a:rPr sz="1550" b="1" spc="10" dirty="0">
                <a:latin typeface="Arial"/>
                <a:cs typeface="Arial"/>
              </a:rPr>
              <a:t>r  </a:t>
            </a:r>
            <a:r>
              <a:rPr sz="1550" b="1" spc="65" dirty="0">
                <a:latin typeface="Arial"/>
                <a:cs typeface="Arial"/>
              </a:rPr>
              <a:t>of </a:t>
            </a:r>
            <a:r>
              <a:rPr sz="1550" b="1" spc="70" dirty="0">
                <a:latin typeface="Arial"/>
                <a:cs typeface="Arial"/>
              </a:rPr>
              <a:t> b</a:t>
            </a:r>
            <a:r>
              <a:rPr sz="1550" b="1" spc="35" dirty="0">
                <a:latin typeface="Arial"/>
                <a:cs typeface="Arial"/>
              </a:rPr>
              <a:t>e</a:t>
            </a:r>
            <a:r>
              <a:rPr sz="1550" b="1" spc="-45" dirty="0">
                <a:latin typeface="Arial"/>
                <a:cs typeface="Arial"/>
              </a:rPr>
              <a:t>d</a:t>
            </a:r>
            <a:r>
              <a:rPr sz="1550" b="1" spc="70" dirty="0">
                <a:latin typeface="Arial"/>
                <a:cs typeface="Arial"/>
              </a:rPr>
              <a:t>r</a:t>
            </a:r>
            <a:r>
              <a:rPr sz="1550" b="1" spc="-45" dirty="0">
                <a:latin typeface="Arial"/>
                <a:cs typeface="Arial"/>
              </a:rPr>
              <a:t>o</a:t>
            </a:r>
            <a:r>
              <a:rPr sz="1550" b="1" spc="70" dirty="0">
                <a:latin typeface="Arial"/>
                <a:cs typeface="Arial"/>
              </a:rPr>
              <a:t>o</a:t>
            </a:r>
            <a:r>
              <a:rPr sz="1550" b="1" spc="-135" dirty="0">
                <a:latin typeface="Arial"/>
                <a:cs typeface="Arial"/>
              </a:rPr>
              <a:t>m</a:t>
            </a:r>
            <a:r>
              <a:rPr sz="1550" b="1" spc="20" dirty="0">
                <a:latin typeface="Arial"/>
                <a:cs typeface="Arial"/>
              </a:rPr>
              <a:t>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753821" y="2073373"/>
            <a:ext cx="153670" cy="1483360"/>
            <a:chOff x="6753821" y="2073373"/>
            <a:chExt cx="153670" cy="1483360"/>
          </a:xfrm>
        </p:grpSpPr>
        <p:sp>
          <p:nvSpPr>
            <p:cNvPr id="15" name="object 15"/>
            <p:cNvSpPr/>
            <p:nvPr/>
          </p:nvSpPr>
          <p:spPr>
            <a:xfrm>
              <a:off x="6830574" y="2073373"/>
              <a:ext cx="0" cy="1483360"/>
            </a:xfrm>
            <a:custGeom>
              <a:avLst/>
              <a:gdLst/>
              <a:ahLst/>
              <a:cxnLst/>
              <a:rect l="l" t="t" r="r" b="b"/>
              <a:pathLst>
                <a:path h="1483360">
                  <a:moveTo>
                    <a:pt x="0" y="0"/>
                  </a:moveTo>
                  <a:lnTo>
                    <a:pt x="0" y="1483068"/>
                  </a:lnTo>
                </a:path>
              </a:pathLst>
            </a:custGeom>
            <a:ln w="255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3822" y="3057911"/>
              <a:ext cx="153186" cy="1534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3821" y="2188438"/>
              <a:ext cx="153189" cy="16613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7876285" y="2073373"/>
            <a:ext cx="166370" cy="1483360"/>
            <a:chOff x="7876285" y="2073373"/>
            <a:chExt cx="166370" cy="1483360"/>
          </a:xfrm>
        </p:grpSpPr>
        <p:sp>
          <p:nvSpPr>
            <p:cNvPr id="19" name="object 19"/>
            <p:cNvSpPr/>
            <p:nvPr/>
          </p:nvSpPr>
          <p:spPr>
            <a:xfrm>
              <a:off x="7965781" y="2073373"/>
              <a:ext cx="0" cy="1483360"/>
            </a:xfrm>
            <a:custGeom>
              <a:avLst/>
              <a:gdLst/>
              <a:ahLst/>
              <a:cxnLst/>
              <a:rect l="l" t="t" r="r" b="b"/>
              <a:pathLst>
                <a:path h="1483360">
                  <a:moveTo>
                    <a:pt x="0" y="0"/>
                  </a:moveTo>
                  <a:lnTo>
                    <a:pt x="0" y="1483068"/>
                  </a:lnTo>
                </a:path>
              </a:pathLst>
            </a:custGeom>
            <a:ln w="255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6285" y="2239578"/>
              <a:ext cx="153123" cy="1532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1770" y="2917365"/>
              <a:ext cx="140382" cy="15333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88218" y="3556679"/>
            <a:ext cx="4692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5" dirty="0">
                <a:latin typeface="Arial"/>
                <a:cs typeface="Arial"/>
              </a:rPr>
              <a:t>P</a:t>
            </a:r>
            <a:r>
              <a:rPr sz="1400" b="1" spc="50" dirty="0">
                <a:latin typeface="Arial"/>
                <a:cs typeface="Arial"/>
              </a:rPr>
              <a:t>r</a:t>
            </a:r>
            <a:r>
              <a:rPr sz="1400" b="1" spc="5" dirty="0">
                <a:latin typeface="Arial"/>
                <a:cs typeface="Arial"/>
              </a:rPr>
              <a:t>i</a:t>
            </a:r>
            <a:r>
              <a:rPr sz="1400" b="1" spc="20" dirty="0">
                <a:latin typeface="Arial"/>
                <a:cs typeface="Arial"/>
              </a:rPr>
              <a:t>c</a:t>
            </a:r>
            <a:r>
              <a:rPr sz="1400" b="1" spc="5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93743" y="3595034"/>
            <a:ext cx="877569" cy="59817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410"/>
              </a:lnSpc>
              <a:spcBef>
                <a:spcPts val="380"/>
              </a:spcBef>
            </a:pP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spc="5" dirty="0">
                <a:latin typeface="Arial"/>
                <a:cs typeface="Arial"/>
              </a:rPr>
              <a:t>u</a:t>
            </a:r>
            <a:r>
              <a:rPr sz="1400" b="1" spc="-250" dirty="0">
                <a:latin typeface="Arial"/>
                <a:cs typeface="Arial"/>
              </a:rPr>
              <a:t> </a:t>
            </a:r>
            <a:r>
              <a:rPr sz="1400" b="1" spc="-145" dirty="0">
                <a:latin typeface="Arial"/>
                <a:cs typeface="Arial"/>
              </a:rPr>
              <a:t>m</a:t>
            </a:r>
            <a:r>
              <a:rPr sz="1400" b="1" spc="45" dirty="0">
                <a:latin typeface="Arial"/>
                <a:cs typeface="Arial"/>
              </a:rPr>
              <a:t>b</a:t>
            </a:r>
            <a:r>
              <a:rPr sz="1400" b="1" spc="20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r  </a:t>
            </a:r>
            <a:r>
              <a:rPr sz="1400" b="1" spc="40" dirty="0">
                <a:latin typeface="Arial"/>
                <a:cs typeface="Arial"/>
              </a:rPr>
              <a:t>of </a:t>
            </a:r>
            <a:r>
              <a:rPr sz="1400" b="1" spc="45" dirty="0">
                <a:latin typeface="Arial"/>
                <a:cs typeface="Arial"/>
              </a:rPr>
              <a:t> b</a:t>
            </a:r>
            <a:r>
              <a:rPr sz="1400" b="1" spc="20" dirty="0">
                <a:latin typeface="Arial"/>
                <a:cs typeface="Arial"/>
              </a:rPr>
              <a:t>e</a:t>
            </a:r>
            <a:r>
              <a:rPr sz="1400" b="1" spc="-55" dirty="0">
                <a:latin typeface="Arial"/>
                <a:cs typeface="Arial"/>
              </a:rPr>
              <a:t>d</a:t>
            </a:r>
            <a:r>
              <a:rPr sz="1400" b="1" spc="50" dirty="0">
                <a:latin typeface="Arial"/>
                <a:cs typeface="Arial"/>
              </a:rPr>
              <a:t>r</a:t>
            </a:r>
            <a:r>
              <a:rPr sz="1400" b="1" spc="-55" dirty="0">
                <a:latin typeface="Arial"/>
                <a:cs typeface="Arial"/>
              </a:rPr>
              <a:t>o</a:t>
            </a:r>
            <a:r>
              <a:rPr sz="1400" b="1" spc="45" dirty="0">
                <a:latin typeface="Arial"/>
                <a:cs typeface="Arial"/>
              </a:rPr>
              <a:t>o</a:t>
            </a:r>
            <a:r>
              <a:rPr sz="1400" b="1" spc="-145" dirty="0">
                <a:latin typeface="Arial"/>
                <a:cs typeface="Arial"/>
              </a:rPr>
              <a:t>m</a:t>
            </a:r>
            <a:r>
              <a:rPr sz="1400" b="1" spc="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757272" y="4665985"/>
            <a:ext cx="1315720" cy="1515110"/>
            <a:chOff x="6757272" y="4665985"/>
            <a:chExt cx="1315720" cy="1515110"/>
          </a:xfrm>
        </p:grpSpPr>
        <p:sp>
          <p:nvSpPr>
            <p:cNvPr id="25" name="object 25"/>
            <p:cNvSpPr/>
            <p:nvPr/>
          </p:nvSpPr>
          <p:spPr>
            <a:xfrm>
              <a:off x="6835629" y="4665985"/>
              <a:ext cx="0" cy="1515110"/>
            </a:xfrm>
            <a:custGeom>
              <a:avLst/>
              <a:gdLst/>
              <a:ahLst/>
              <a:cxnLst/>
              <a:rect l="l" t="t" r="r" b="b"/>
              <a:pathLst>
                <a:path h="1515110">
                  <a:moveTo>
                    <a:pt x="0" y="0"/>
                  </a:moveTo>
                  <a:lnTo>
                    <a:pt x="0" y="1514726"/>
                  </a:lnTo>
                </a:path>
              </a:pathLst>
            </a:custGeom>
            <a:ln w="26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7273" y="5671542"/>
              <a:ext cx="156387" cy="1566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7272" y="4783510"/>
              <a:ext cx="156388" cy="16967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994504" y="4665985"/>
              <a:ext cx="0" cy="1515110"/>
            </a:xfrm>
            <a:custGeom>
              <a:avLst/>
              <a:gdLst/>
              <a:ahLst/>
              <a:cxnLst/>
              <a:rect l="l" t="t" r="r" b="b"/>
              <a:pathLst>
                <a:path h="1515110">
                  <a:moveTo>
                    <a:pt x="0" y="0"/>
                  </a:moveTo>
                  <a:lnTo>
                    <a:pt x="0" y="1514726"/>
                  </a:lnTo>
                </a:path>
              </a:pathLst>
            </a:custGeom>
            <a:ln w="261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03139" y="4835741"/>
              <a:ext cx="156322" cy="15655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9156" y="5527997"/>
              <a:ext cx="143314" cy="15660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35629" y="4848793"/>
              <a:ext cx="1158875" cy="875030"/>
            </a:xfrm>
            <a:custGeom>
              <a:avLst/>
              <a:gdLst/>
              <a:ahLst/>
              <a:cxnLst/>
              <a:rect l="l" t="t" r="r" b="b"/>
              <a:pathLst>
                <a:path w="1158875" h="875029">
                  <a:moveTo>
                    <a:pt x="0" y="0"/>
                  </a:moveTo>
                  <a:lnTo>
                    <a:pt x="1158874" y="731364"/>
                  </a:lnTo>
                </a:path>
                <a:path w="1158875" h="875029">
                  <a:moveTo>
                    <a:pt x="1158874" y="39108"/>
                  </a:moveTo>
                  <a:lnTo>
                    <a:pt x="0" y="874973"/>
                  </a:lnTo>
                </a:path>
              </a:pathLst>
            </a:custGeom>
            <a:ln w="261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588485" y="6181225"/>
            <a:ext cx="478155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5" dirty="0">
                <a:latin typeface="Arial"/>
                <a:cs typeface="Arial"/>
              </a:rPr>
              <a:t>P</a:t>
            </a:r>
            <a:r>
              <a:rPr sz="1400" b="1" spc="65" dirty="0">
                <a:latin typeface="Arial"/>
                <a:cs typeface="Arial"/>
              </a:rPr>
              <a:t>r</a:t>
            </a:r>
            <a:r>
              <a:rPr sz="1400" b="1" spc="15" dirty="0">
                <a:latin typeface="Arial"/>
                <a:cs typeface="Arial"/>
              </a:rPr>
              <a:t>i</a:t>
            </a:r>
            <a:r>
              <a:rPr sz="1400" b="1" spc="35" dirty="0">
                <a:latin typeface="Arial"/>
                <a:cs typeface="Arial"/>
              </a:rPr>
              <a:t>c</a:t>
            </a:r>
            <a:r>
              <a:rPr sz="1400" b="1" spc="2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12890" y="6220398"/>
            <a:ext cx="895350" cy="6102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ts val="1440"/>
              </a:lnSpc>
              <a:spcBef>
                <a:spcPts val="385"/>
              </a:spcBef>
            </a:pPr>
            <a:r>
              <a:rPr sz="1400" b="1" spc="10" dirty="0">
                <a:latin typeface="Arial"/>
                <a:cs typeface="Arial"/>
              </a:rPr>
              <a:t>N</a:t>
            </a:r>
            <a:r>
              <a:rPr sz="1400" b="1" spc="20" dirty="0">
                <a:latin typeface="Arial"/>
                <a:cs typeface="Arial"/>
              </a:rPr>
              <a:t>u</a:t>
            </a:r>
            <a:r>
              <a:rPr sz="1400" b="1" spc="-245" dirty="0">
                <a:latin typeface="Arial"/>
                <a:cs typeface="Arial"/>
              </a:rPr>
              <a:t> </a:t>
            </a:r>
            <a:r>
              <a:rPr sz="1400" b="1" spc="-120" dirty="0">
                <a:latin typeface="Arial"/>
                <a:cs typeface="Arial"/>
              </a:rPr>
              <a:t>m</a:t>
            </a:r>
            <a:r>
              <a:rPr sz="1400" b="1" spc="60" dirty="0">
                <a:latin typeface="Arial"/>
                <a:cs typeface="Arial"/>
              </a:rPr>
              <a:t>b</a:t>
            </a:r>
            <a:r>
              <a:rPr sz="1400" b="1" spc="35" dirty="0">
                <a:latin typeface="Arial"/>
                <a:cs typeface="Arial"/>
              </a:rPr>
              <a:t>e</a:t>
            </a:r>
            <a:r>
              <a:rPr sz="1400" b="1" spc="10" dirty="0">
                <a:latin typeface="Arial"/>
                <a:cs typeface="Arial"/>
              </a:rPr>
              <a:t>r  </a:t>
            </a:r>
            <a:r>
              <a:rPr sz="1400" b="1" spc="55" dirty="0">
                <a:latin typeface="Arial"/>
                <a:cs typeface="Arial"/>
              </a:rPr>
              <a:t>of </a:t>
            </a:r>
            <a:r>
              <a:rPr sz="1400" b="1" spc="60" dirty="0">
                <a:latin typeface="Arial"/>
                <a:cs typeface="Arial"/>
              </a:rPr>
              <a:t> b</a:t>
            </a:r>
            <a:r>
              <a:rPr sz="1400" b="1" spc="35" dirty="0">
                <a:latin typeface="Arial"/>
                <a:cs typeface="Arial"/>
              </a:rPr>
              <a:t>e</a:t>
            </a:r>
            <a:r>
              <a:rPr sz="1400" b="1" spc="-40" dirty="0">
                <a:latin typeface="Arial"/>
                <a:cs typeface="Arial"/>
              </a:rPr>
              <a:t>d</a:t>
            </a:r>
            <a:r>
              <a:rPr sz="1400" b="1" spc="65" dirty="0">
                <a:latin typeface="Arial"/>
                <a:cs typeface="Arial"/>
              </a:rPr>
              <a:t>r</a:t>
            </a:r>
            <a:r>
              <a:rPr sz="1400" b="1" spc="-40" dirty="0">
                <a:latin typeface="Arial"/>
                <a:cs typeface="Arial"/>
              </a:rPr>
              <a:t>o</a:t>
            </a:r>
            <a:r>
              <a:rPr sz="1400" b="1" spc="60" dirty="0">
                <a:latin typeface="Arial"/>
                <a:cs typeface="Arial"/>
              </a:rPr>
              <a:t>o</a:t>
            </a:r>
            <a:r>
              <a:rPr sz="1400" b="1" spc="-120" dirty="0">
                <a:latin typeface="Arial"/>
                <a:cs typeface="Arial"/>
              </a:rPr>
              <a:t>m</a:t>
            </a:r>
            <a:r>
              <a:rPr sz="1400" b="1" spc="2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83183" y="5450224"/>
            <a:ext cx="234950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latin typeface="Arial MT"/>
                <a:cs typeface="Arial MT"/>
              </a:rPr>
              <a:t>A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83183" y="4614371"/>
            <a:ext cx="234950" cy="4013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50" spc="10" dirty="0">
                <a:latin typeface="Arial MT"/>
                <a:cs typeface="Arial MT"/>
              </a:rPr>
              <a:t>B</a:t>
            </a:r>
            <a:endParaRPr sz="245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55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217" y="792226"/>
            <a:ext cx="7583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Char char="•"/>
              <a:tabLst>
                <a:tab pos="218440" algn="l"/>
              </a:tabLst>
            </a:pP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objects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characterized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attributes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parallel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plots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offer</a:t>
            </a:r>
            <a:r>
              <a:rPr sz="1800" spc="-5" dirty="0">
                <a:latin typeface="Arial MT"/>
                <a:cs typeface="Arial MT"/>
              </a:rPr>
              <a:t> 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advantages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540" y="1727149"/>
            <a:ext cx="66554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A</a:t>
            </a:r>
            <a:r>
              <a:rPr sz="1800" spc="-110" dirty="0"/>
              <a:t> </a:t>
            </a:r>
            <a:r>
              <a:rPr sz="1800" spc="-10" dirty="0"/>
              <a:t>example</a:t>
            </a:r>
            <a:r>
              <a:rPr sz="1800" spc="30" dirty="0"/>
              <a:t> </a:t>
            </a:r>
            <a:r>
              <a:rPr sz="1800" dirty="0"/>
              <a:t>for</a:t>
            </a:r>
            <a:r>
              <a:rPr sz="1800" spc="-15" dirty="0"/>
              <a:t> </a:t>
            </a:r>
            <a:r>
              <a:rPr sz="1800" dirty="0"/>
              <a:t>six </a:t>
            </a:r>
            <a:r>
              <a:rPr sz="1800" spc="-5" dirty="0"/>
              <a:t>objects,</a:t>
            </a:r>
            <a:r>
              <a:rPr sz="1800" spc="15" dirty="0"/>
              <a:t> </a:t>
            </a:r>
            <a:r>
              <a:rPr sz="1800" spc="-5" dirty="0"/>
              <a:t>each characterized</a:t>
            </a:r>
            <a:r>
              <a:rPr sz="1800" spc="25" dirty="0"/>
              <a:t> </a:t>
            </a:r>
            <a:r>
              <a:rPr sz="1800" spc="-5" dirty="0"/>
              <a:t>by</a:t>
            </a:r>
            <a:r>
              <a:rPr sz="1800" dirty="0"/>
              <a:t> </a:t>
            </a:r>
            <a:r>
              <a:rPr sz="1800" spc="-5" dirty="0"/>
              <a:t>seven</a:t>
            </a:r>
            <a:r>
              <a:rPr sz="1800" spc="10" dirty="0"/>
              <a:t> </a:t>
            </a:r>
            <a:r>
              <a:rPr sz="1800" spc="-5" dirty="0"/>
              <a:t>attributes:</a:t>
            </a:r>
            <a:endParaRPr sz="1800"/>
          </a:p>
        </p:txBody>
      </p:sp>
      <p:grpSp>
        <p:nvGrpSpPr>
          <p:cNvPr id="4" name="object 4"/>
          <p:cNvGrpSpPr/>
          <p:nvPr/>
        </p:nvGrpSpPr>
        <p:grpSpPr>
          <a:xfrm>
            <a:off x="3129660" y="2196730"/>
            <a:ext cx="4410075" cy="2492375"/>
            <a:chOff x="3129660" y="2196730"/>
            <a:chExt cx="4410075" cy="2492375"/>
          </a:xfrm>
        </p:grpSpPr>
        <p:sp>
          <p:nvSpPr>
            <p:cNvPr id="5" name="object 5"/>
            <p:cNvSpPr/>
            <p:nvPr/>
          </p:nvSpPr>
          <p:spPr>
            <a:xfrm>
              <a:off x="3835380" y="2204985"/>
              <a:ext cx="3695700" cy="2475865"/>
            </a:xfrm>
            <a:custGeom>
              <a:avLst/>
              <a:gdLst/>
              <a:ahLst/>
              <a:cxnLst/>
              <a:rect l="l" t="t" r="r" b="b"/>
              <a:pathLst>
                <a:path w="3695700" h="2475865">
                  <a:moveTo>
                    <a:pt x="16417" y="0"/>
                  </a:moveTo>
                  <a:lnTo>
                    <a:pt x="16417" y="2475814"/>
                  </a:lnTo>
                </a:path>
                <a:path w="3695700" h="2475865">
                  <a:moveTo>
                    <a:pt x="624318" y="0"/>
                  </a:moveTo>
                  <a:lnTo>
                    <a:pt x="624318" y="2475814"/>
                  </a:lnTo>
                </a:path>
                <a:path w="3695700" h="2475865">
                  <a:moveTo>
                    <a:pt x="1248226" y="0"/>
                  </a:moveTo>
                  <a:lnTo>
                    <a:pt x="1248226" y="2475814"/>
                  </a:lnTo>
                </a:path>
                <a:path w="3695700" h="2475865">
                  <a:moveTo>
                    <a:pt x="1855666" y="0"/>
                  </a:moveTo>
                  <a:lnTo>
                    <a:pt x="1855666" y="2475814"/>
                  </a:lnTo>
                </a:path>
                <a:path w="3695700" h="2475865">
                  <a:moveTo>
                    <a:pt x="2463547" y="0"/>
                  </a:moveTo>
                  <a:lnTo>
                    <a:pt x="2463547" y="2475814"/>
                  </a:lnTo>
                </a:path>
                <a:path w="3695700" h="2475865">
                  <a:moveTo>
                    <a:pt x="3071101" y="0"/>
                  </a:moveTo>
                  <a:lnTo>
                    <a:pt x="3071101" y="2475814"/>
                  </a:lnTo>
                </a:path>
                <a:path w="3695700" h="2475865">
                  <a:moveTo>
                    <a:pt x="3695499" y="0"/>
                  </a:moveTo>
                  <a:lnTo>
                    <a:pt x="3695500" y="2475814"/>
                  </a:lnTo>
                </a:path>
                <a:path w="3695700" h="2475865">
                  <a:moveTo>
                    <a:pt x="16417" y="311747"/>
                  </a:moveTo>
                  <a:lnTo>
                    <a:pt x="640738" y="2082374"/>
                  </a:lnTo>
                  <a:lnTo>
                    <a:pt x="1248226" y="2000158"/>
                  </a:lnTo>
                  <a:lnTo>
                    <a:pt x="1855666" y="65786"/>
                  </a:lnTo>
                  <a:lnTo>
                    <a:pt x="2463547" y="541016"/>
                  </a:lnTo>
                  <a:lnTo>
                    <a:pt x="3087455" y="147609"/>
                  </a:lnTo>
                  <a:lnTo>
                    <a:pt x="3695500" y="2131305"/>
                  </a:lnTo>
                </a:path>
                <a:path w="3695700" h="2475865">
                  <a:moveTo>
                    <a:pt x="16417" y="606802"/>
                  </a:moveTo>
                  <a:lnTo>
                    <a:pt x="640738" y="1820081"/>
                  </a:lnTo>
                  <a:lnTo>
                    <a:pt x="1248226" y="1885458"/>
                  </a:lnTo>
                  <a:lnTo>
                    <a:pt x="1855666" y="2311791"/>
                  </a:lnTo>
                  <a:lnTo>
                    <a:pt x="2463547" y="1032775"/>
                  </a:lnTo>
                  <a:lnTo>
                    <a:pt x="3087455" y="2311791"/>
                  </a:lnTo>
                  <a:lnTo>
                    <a:pt x="3695500" y="1852565"/>
                  </a:lnTo>
                </a:path>
                <a:path w="3695700" h="2475865">
                  <a:moveTo>
                    <a:pt x="16417" y="1000373"/>
                  </a:moveTo>
                  <a:lnTo>
                    <a:pt x="640738" y="1672488"/>
                  </a:lnTo>
                  <a:lnTo>
                    <a:pt x="1248226" y="1590272"/>
                  </a:lnTo>
                  <a:lnTo>
                    <a:pt x="1855666" y="1787188"/>
                  </a:lnTo>
                  <a:lnTo>
                    <a:pt x="2463547" y="1196750"/>
                  </a:lnTo>
                  <a:lnTo>
                    <a:pt x="3087455" y="1000373"/>
                  </a:lnTo>
                  <a:lnTo>
                    <a:pt x="3695500" y="1590272"/>
                  </a:lnTo>
                </a:path>
                <a:path w="3695700" h="2475865">
                  <a:moveTo>
                    <a:pt x="16417" y="1508448"/>
                  </a:moveTo>
                  <a:lnTo>
                    <a:pt x="640738" y="1082197"/>
                  </a:lnTo>
                  <a:lnTo>
                    <a:pt x="1248226" y="1049304"/>
                  </a:lnTo>
                  <a:lnTo>
                    <a:pt x="1855666" y="573909"/>
                  </a:lnTo>
                  <a:lnTo>
                    <a:pt x="2463547" y="1508448"/>
                  </a:lnTo>
                  <a:lnTo>
                    <a:pt x="3087455" y="1672488"/>
                  </a:lnTo>
                  <a:lnTo>
                    <a:pt x="3695500" y="967480"/>
                  </a:lnTo>
                </a:path>
                <a:path w="3695700" h="2475865">
                  <a:moveTo>
                    <a:pt x="16417" y="1672488"/>
                  </a:moveTo>
                  <a:lnTo>
                    <a:pt x="640738" y="901694"/>
                  </a:lnTo>
                  <a:lnTo>
                    <a:pt x="1248226" y="819871"/>
                  </a:lnTo>
                  <a:lnTo>
                    <a:pt x="1855666" y="2098821"/>
                  </a:lnTo>
                  <a:lnTo>
                    <a:pt x="2463547" y="1672488"/>
                  </a:lnTo>
                  <a:lnTo>
                    <a:pt x="3087455" y="655733"/>
                  </a:lnTo>
                  <a:lnTo>
                    <a:pt x="3695500" y="786978"/>
                  </a:lnTo>
                </a:path>
                <a:path w="3695700" h="2475865">
                  <a:moveTo>
                    <a:pt x="0" y="1983712"/>
                  </a:moveTo>
                  <a:lnTo>
                    <a:pt x="640738" y="360677"/>
                  </a:lnTo>
                  <a:lnTo>
                    <a:pt x="1231807" y="426463"/>
                  </a:lnTo>
                  <a:lnTo>
                    <a:pt x="2447193" y="1869011"/>
                  </a:lnTo>
                  <a:lnTo>
                    <a:pt x="3087455" y="1704972"/>
                  </a:lnTo>
                  <a:lnTo>
                    <a:pt x="3678982" y="295219"/>
                  </a:lnTo>
                </a:path>
              </a:pathLst>
            </a:custGeom>
            <a:ln w="164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51274" y="2276475"/>
              <a:ext cx="720725" cy="2232025"/>
            </a:xfrm>
            <a:custGeom>
              <a:avLst/>
              <a:gdLst/>
              <a:ahLst/>
              <a:cxnLst/>
              <a:rect l="l" t="t" r="r" b="b"/>
              <a:pathLst>
                <a:path w="720725" h="2232025">
                  <a:moveTo>
                    <a:pt x="0" y="1115949"/>
                  </a:moveTo>
                  <a:lnTo>
                    <a:pt x="708" y="1045373"/>
                  </a:lnTo>
                  <a:lnTo>
                    <a:pt x="2806" y="975964"/>
                  </a:lnTo>
                  <a:lnTo>
                    <a:pt x="6252" y="907853"/>
                  </a:lnTo>
                  <a:lnTo>
                    <a:pt x="11003" y="841170"/>
                  </a:lnTo>
                  <a:lnTo>
                    <a:pt x="17016" y="776045"/>
                  </a:lnTo>
                  <a:lnTo>
                    <a:pt x="24251" y="712610"/>
                  </a:lnTo>
                  <a:lnTo>
                    <a:pt x="32664" y="650995"/>
                  </a:lnTo>
                  <a:lnTo>
                    <a:pt x="42214" y="591331"/>
                  </a:lnTo>
                  <a:lnTo>
                    <a:pt x="52858" y="533749"/>
                  </a:lnTo>
                  <a:lnTo>
                    <a:pt x="64554" y="478379"/>
                  </a:lnTo>
                  <a:lnTo>
                    <a:pt x="77261" y="425352"/>
                  </a:lnTo>
                  <a:lnTo>
                    <a:pt x="90936" y="374799"/>
                  </a:lnTo>
                  <a:lnTo>
                    <a:pt x="105537" y="326850"/>
                  </a:lnTo>
                  <a:lnTo>
                    <a:pt x="121021" y="281636"/>
                  </a:lnTo>
                  <a:lnTo>
                    <a:pt x="137347" y="239289"/>
                  </a:lnTo>
                  <a:lnTo>
                    <a:pt x="154472" y="199938"/>
                  </a:lnTo>
                  <a:lnTo>
                    <a:pt x="172355" y="163714"/>
                  </a:lnTo>
                  <a:lnTo>
                    <a:pt x="210224" y="101172"/>
                  </a:lnTo>
                  <a:lnTo>
                    <a:pt x="250616" y="52707"/>
                  </a:lnTo>
                  <a:lnTo>
                    <a:pt x="293195" y="19366"/>
                  </a:lnTo>
                  <a:lnTo>
                    <a:pt x="337623" y="2195"/>
                  </a:lnTo>
                  <a:lnTo>
                    <a:pt x="360425" y="0"/>
                  </a:lnTo>
                  <a:lnTo>
                    <a:pt x="383214" y="2195"/>
                  </a:lnTo>
                  <a:lnTo>
                    <a:pt x="427617" y="19366"/>
                  </a:lnTo>
                  <a:lnTo>
                    <a:pt x="470175" y="52707"/>
                  </a:lnTo>
                  <a:lnTo>
                    <a:pt x="510550" y="101172"/>
                  </a:lnTo>
                  <a:lnTo>
                    <a:pt x="548405" y="163714"/>
                  </a:lnTo>
                  <a:lnTo>
                    <a:pt x="566281" y="199938"/>
                  </a:lnTo>
                  <a:lnTo>
                    <a:pt x="583402" y="239289"/>
                  </a:lnTo>
                  <a:lnTo>
                    <a:pt x="599723" y="281636"/>
                  </a:lnTo>
                  <a:lnTo>
                    <a:pt x="615203" y="326850"/>
                  </a:lnTo>
                  <a:lnTo>
                    <a:pt x="629801" y="374799"/>
                  </a:lnTo>
                  <a:lnTo>
                    <a:pt x="643472" y="425352"/>
                  </a:lnTo>
                  <a:lnTo>
                    <a:pt x="656177" y="478379"/>
                  </a:lnTo>
                  <a:lnTo>
                    <a:pt x="667871" y="533749"/>
                  </a:lnTo>
                  <a:lnTo>
                    <a:pt x="678514" y="591331"/>
                  </a:lnTo>
                  <a:lnTo>
                    <a:pt x="688063" y="650995"/>
                  </a:lnTo>
                  <a:lnTo>
                    <a:pt x="696475" y="712610"/>
                  </a:lnTo>
                  <a:lnTo>
                    <a:pt x="703709" y="776045"/>
                  </a:lnTo>
                  <a:lnTo>
                    <a:pt x="709722" y="841170"/>
                  </a:lnTo>
                  <a:lnTo>
                    <a:pt x="714472" y="907853"/>
                  </a:lnTo>
                  <a:lnTo>
                    <a:pt x="717918" y="975964"/>
                  </a:lnTo>
                  <a:lnTo>
                    <a:pt x="720016" y="1045373"/>
                  </a:lnTo>
                  <a:lnTo>
                    <a:pt x="720725" y="1115949"/>
                  </a:lnTo>
                  <a:lnTo>
                    <a:pt x="720016" y="1186538"/>
                  </a:lnTo>
                  <a:lnTo>
                    <a:pt x="717918" y="1255960"/>
                  </a:lnTo>
                  <a:lnTo>
                    <a:pt x="714472" y="1324083"/>
                  </a:lnTo>
                  <a:lnTo>
                    <a:pt x="709722" y="1390777"/>
                  </a:lnTo>
                  <a:lnTo>
                    <a:pt x="703709" y="1455912"/>
                  </a:lnTo>
                  <a:lnTo>
                    <a:pt x="696475" y="1519356"/>
                  </a:lnTo>
                  <a:lnTo>
                    <a:pt x="688063" y="1580979"/>
                  </a:lnTo>
                  <a:lnTo>
                    <a:pt x="678514" y="1640651"/>
                  </a:lnTo>
                  <a:lnTo>
                    <a:pt x="667871" y="1698240"/>
                  </a:lnTo>
                  <a:lnTo>
                    <a:pt x="656177" y="1753616"/>
                  </a:lnTo>
                  <a:lnTo>
                    <a:pt x="643472" y="1806648"/>
                  </a:lnTo>
                  <a:lnTo>
                    <a:pt x="629801" y="1857206"/>
                  </a:lnTo>
                  <a:lnTo>
                    <a:pt x="615203" y="1905158"/>
                  </a:lnTo>
                  <a:lnTo>
                    <a:pt x="599723" y="1950375"/>
                  </a:lnTo>
                  <a:lnTo>
                    <a:pt x="583402" y="1992726"/>
                  </a:lnTo>
                  <a:lnTo>
                    <a:pt x="566281" y="2032079"/>
                  </a:lnTo>
                  <a:lnTo>
                    <a:pt x="548405" y="2068305"/>
                  </a:lnTo>
                  <a:lnTo>
                    <a:pt x="510550" y="2130850"/>
                  </a:lnTo>
                  <a:lnTo>
                    <a:pt x="470175" y="2179316"/>
                  </a:lnTo>
                  <a:lnTo>
                    <a:pt x="427617" y="2212657"/>
                  </a:lnTo>
                  <a:lnTo>
                    <a:pt x="383214" y="2229829"/>
                  </a:lnTo>
                  <a:lnTo>
                    <a:pt x="360425" y="2232025"/>
                  </a:lnTo>
                  <a:lnTo>
                    <a:pt x="337623" y="2229829"/>
                  </a:lnTo>
                  <a:lnTo>
                    <a:pt x="293195" y="2212657"/>
                  </a:lnTo>
                  <a:lnTo>
                    <a:pt x="250616" y="2179316"/>
                  </a:lnTo>
                  <a:lnTo>
                    <a:pt x="210224" y="2130850"/>
                  </a:lnTo>
                  <a:lnTo>
                    <a:pt x="172355" y="2068305"/>
                  </a:lnTo>
                  <a:lnTo>
                    <a:pt x="154472" y="2032079"/>
                  </a:lnTo>
                  <a:lnTo>
                    <a:pt x="137347" y="1992726"/>
                  </a:lnTo>
                  <a:lnTo>
                    <a:pt x="121021" y="1950375"/>
                  </a:lnTo>
                  <a:lnTo>
                    <a:pt x="105536" y="1905158"/>
                  </a:lnTo>
                  <a:lnTo>
                    <a:pt x="90936" y="1857206"/>
                  </a:lnTo>
                  <a:lnTo>
                    <a:pt x="77261" y="1806648"/>
                  </a:lnTo>
                  <a:lnTo>
                    <a:pt x="64554" y="1753616"/>
                  </a:lnTo>
                  <a:lnTo>
                    <a:pt x="52858" y="1698240"/>
                  </a:lnTo>
                  <a:lnTo>
                    <a:pt x="42214" y="1640651"/>
                  </a:lnTo>
                  <a:lnTo>
                    <a:pt x="32664" y="1580979"/>
                  </a:lnTo>
                  <a:lnTo>
                    <a:pt x="24251" y="1519356"/>
                  </a:lnTo>
                  <a:lnTo>
                    <a:pt x="17016" y="1455912"/>
                  </a:lnTo>
                  <a:lnTo>
                    <a:pt x="11003" y="1390777"/>
                  </a:lnTo>
                  <a:lnTo>
                    <a:pt x="6252" y="1324083"/>
                  </a:lnTo>
                  <a:lnTo>
                    <a:pt x="2806" y="1255960"/>
                  </a:lnTo>
                  <a:lnTo>
                    <a:pt x="708" y="1186538"/>
                  </a:lnTo>
                  <a:lnTo>
                    <a:pt x="0" y="1115949"/>
                  </a:lnTo>
                  <a:close/>
                </a:path>
              </a:pathLst>
            </a:custGeom>
            <a:ln w="9525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29660" y="3064510"/>
              <a:ext cx="721995" cy="436245"/>
            </a:xfrm>
            <a:custGeom>
              <a:avLst/>
              <a:gdLst/>
              <a:ahLst/>
              <a:cxnLst/>
              <a:rect l="l" t="t" r="r" b="b"/>
              <a:pathLst>
                <a:path w="721995" h="436245">
                  <a:moveTo>
                    <a:pt x="653831" y="400753"/>
                  </a:moveTo>
                  <a:lnTo>
                    <a:pt x="636651" y="429387"/>
                  </a:lnTo>
                  <a:lnTo>
                    <a:pt x="721613" y="435863"/>
                  </a:lnTo>
                  <a:lnTo>
                    <a:pt x="703439" y="407288"/>
                  </a:lnTo>
                  <a:lnTo>
                    <a:pt x="664717" y="407288"/>
                  </a:lnTo>
                  <a:lnTo>
                    <a:pt x="653831" y="400753"/>
                  </a:lnTo>
                  <a:close/>
                </a:path>
                <a:path w="721995" h="436245">
                  <a:moveTo>
                    <a:pt x="658728" y="392590"/>
                  </a:moveTo>
                  <a:lnTo>
                    <a:pt x="653831" y="400753"/>
                  </a:lnTo>
                  <a:lnTo>
                    <a:pt x="664717" y="407288"/>
                  </a:lnTo>
                  <a:lnTo>
                    <a:pt x="669671" y="399161"/>
                  </a:lnTo>
                  <a:lnTo>
                    <a:pt x="658728" y="392590"/>
                  </a:lnTo>
                  <a:close/>
                </a:path>
                <a:path w="721995" h="436245">
                  <a:moveTo>
                    <a:pt x="675893" y="363981"/>
                  </a:moveTo>
                  <a:lnTo>
                    <a:pt x="658728" y="392590"/>
                  </a:lnTo>
                  <a:lnTo>
                    <a:pt x="669671" y="399161"/>
                  </a:lnTo>
                  <a:lnTo>
                    <a:pt x="664717" y="407288"/>
                  </a:lnTo>
                  <a:lnTo>
                    <a:pt x="703439" y="407288"/>
                  </a:lnTo>
                  <a:lnTo>
                    <a:pt x="675893" y="363981"/>
                  </a:lnTo>
                  <a:close/>
                </a:path>
                <a:path w="721995" h="436245">
                  <a:moveTo>
                    <a:pt x="4952" y="0"/>
                  </a:moveTo>
                  <a:lnTo>
                    <a:pt x="0" y="8254"/>
                  </a:lnTo>
                  <a:lnTo>
                    <a:pt x="653831" y="400753"/>
                  </a:lnTo>
                  <a:lnTo>
                    <a:pt x="658728" y="392590"/>
                  </a:lnTo>
                  <a:lnTo>
                    <a:pt x="4952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8540" y="5544718"/>
            <a:ext cx="75215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trade-off between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B,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correlation </a:t>
            </a:r>
            <a:r>
              <a:rPr sz="1800" spc="-10" dirty="0">
                <a:latin typeface="Arial MT"/>
                <a:cs typeface="Arial MT"/>
              </a:rPr>
              <a:t>between </a:t>
            </a:r>
            <a:r>
              <a:rPr sz="1800" dirty="0">
                <a:latin typeface="Arial MT"/>
                <a:cs typeface="Arial MT"/>
              </a:rPr>
              <a:t>B </a:t>
            </a:r>
            <a:r>
              <a:rPr sz="1800" spc="-5" dirty="0">
                <a:latin typeface="Arial MT"/>
                <a:cs typeface="Arial MT"/>
              </a:rPr>
              <a:t>and C, are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immediately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apparent.</a:t>
            </a:r>
            <a:r>
              <a:rPr sz="1800" spc="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trade-off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correlation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 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G,</a:t>
            </a:r>
            <a:r>
              <a:rPr sz="1800" spc="-5" dirty="0">
                <a:latin typeface="Arial MT"/>
                <a:cs typeface="Arial MT"/>
              </a:rPr>
              <a:t> 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2070" y="2808858"/>
            <a:ext cx="20612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trad</a:t>
            </a:r>
            <a:r>
              <a:rPr sz="1400" spc="-5" dirty="0">
                <a:solidFill>
                  <a:srgbClr val="EC4DCF"/>
                </a:solidFill>
                <a:latin typeface="Arial MT"/>
                <a:cs typeface="Arial MT"/>
              </a:rPr>
              <a:t>e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-</a:t>
            </a:r>
            <a:r>
              <a:rPr sz="1400" spc="-5" dirty="0">
                <a:solidFill>
                  <a:srgbClr val="EC4DCF"/>
                </a:solidFill>
                <a:latin typeface="Arial MT"/>
                <a:cs typeface="Arial MT"/>
              </a:rPr>
              <a:t>o</a:t>
            </a:r>
            <a:r>
              <a:rPr sz="1400" spc="-35" dirty="0">
                <a:solidFill>
                  <a:srgbClr val="EC4DCF"/>
                </a:solidFill>
                <a:latin typeface="Arial MT"/>
                <a:cs typeface="Arial MT"/>
              </a:rPr>
              <a:t>f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f</a:t>
            </a:r>
            <a:r>
              <a:rPr sz="1400" spc="-5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EC4DCF"/>
                </a:solidFill>
                <a:latin typeface="Arial MT"/>
                <a:cs typeface="Arial MT"/>
              </a:rPr>
              <a:t>be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t</a:t>
            </a:r>
            <a:r>
              <a:rPr sz="1400" spc="-20" dirty="0">
                <a:solidFill>
                  <a:srgbClr val="EC4DCF"/>
                </a:solidFill>
                <a:latin typeface="Arial MT"/>
                <a:cs typeface="Arial MT"/>
              </a:rPr>
              <a:t>w</a:t>
            </a:r>
            <a:r>
              <a:rPr sz="1400" spc="-5" dirty="0">
                <a:solidFill>
                  <a:srgbClr val="EC4DCF"/>
                </a:solidFill>
                <a:latin typeface="Arial MT"/>
                <a:cs typeface="Arial MT"/>
              </a:rPr>
              <a:t>ee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n</a:t>
            </a:r>
            <a:r>
              <a:rPr sz="1400" spc="-9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A</a:t>
            </a:r>
            <a:r>
              <a:rPr sz="1400" spc="-8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EC4DCF"/>
                </a:solidFill>
                <a:latin typeface="Arial MT"/>
                <a:cs typeface="Arial MT"/>
              </a:rPr>
              <a:t>an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d</a:t>
            </a:r>
            <a:r>
              <a:rPr sz="1400" spc="-2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EC4DCF"/>
                </a:solidFill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7817" y="4896688"/>
            <a:ext cx="22618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correlation</a:t>
            </a:r>
            <a:r>
              <a:rPr sz="14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between</a:t>
            </a:r>
            <a:r>
              <a:rPr sz="1400" spc="-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B</a:t>
            </a:r>
            <a:r>
              <a:rPr sz="14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and</a:t>
            </a:r>
            <a:r>
              <a:rPr sz="1400" spc="-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C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06114" y="2128837"/>
            <a:ext cx="4182110" cy="2817495"/>
            <a:chOff x="3706114" y="2128837"/>
            <a:chExt cx="4182110" cy="2817495"/>
          </a:xfrm>
        </p:grpSpPr>
        <p:sp>
          <p:nvSpPr>
            <p:cNvPr id="12" name="object 12"/>
            <p:cNvSpPr/>
            <p:nvPr/>
          </p:nvSpPr>
          <p:spPr>
            <a:xfrm>
              <a:off x="3706114" y="4365625"/>
              <a:ext cx="1082040" cy="581025"/>
            </a:xfrm>
            <a:custGeom>
              <a:avLst/>
              <a:gdLst/>
              <a:ahLst/>
              <a:cxnLst/>
              <a:rect l="l" t="t" r="r" b="b"/>
              <a:pathLst>
                <a:path w="1082039" h="581025">
                  <a:moveTo>
                    <a:pt x="1012274" y="31642"/>
                  </a:moveTo>
                  <a:lnTo>
                    <a:pt x="0" y="572007"/>
                  </a:lnTo>
                  <a:lnTo>
                    <a:pt x="4572" y="580517"/>
                  </a:lnTo>
                  <a:lnTo>
                    <a:pt x="1016830" y="40160"/>
                  </a:lnTo>
                  <a:lnTo>
                    <a:pt x="1012274" y="31642"/>
                  </a:lnTo>
                  <a:close/>
                </a:path>
                <a:path w="1082039" h="581025">
                  <a:moveTo>
                    <a:pt x="1063589" y="25654"/>
                  </a:moveTo>
                  <a:lnTo>
                    <a:pt x="1023493" y="25654"/>
                  </a:lnTo>
                  <a:lnTo>
                    <a:pt x="1028064" y="34162"/>
                  </a:lnTo>
                  <a:lnTo>
                    <a:pt x="1016830" y="40160"/>
                  </a:lnTo>
                  <a:lnTo>
                    <a:pt x="1032510" y="69468"/>
                  </a:lnTo>
                  <a:lnTo>
                    <a:pt x="1063589" y="25654"/>
                  </a:lnTo>
                  <a:close/>
                </a:path>
                <a:path w="1082039" h="581025">
                  <a:moveTo>
                    <a:pt x="1023493" y="25654"/>
                  </a:moveTo>
                  <a:lnTo>
                    <a:pt x="1012274" y="31642"/>
                  </a:lnTo>
                  <a:lnTo>
                    <a:pt x="1016830" y="40160"/>
                  </a:lnTo>
                  <a:lnTo>
                    <a:pt x="1028064" y="34162"/>
                  </a:lnTo>
                  <a:lnTo>
                    <a:pt x="1023493" y="25654"/>
                  </a:lnTo>
                  <a:close/>
                </a:path>
                <a:path w="1082039" h="581025">
                  <a:moveTo>
                    <a:pt x="1081786" y="0"/>
                  </a:moveTo>
                  <a:lnTo>
                    <a:pt x="996569" y="2286"/>
                  </a:lnTo>
                  <a:lnTo>
                    <a:pt x="1012274" y="31642"/>
                  </a:lnTo>
                  <a:lnTo>
                    <a:pt x="1023493" y="25654"/>
                  </a:lnTo>
                  <a:lnTo>
                    <a:pt x="1063589" y="25654"/>
                  </a:lnTo>
                  <a:lnTo>
                    <a:pt x="1081786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72000" y="2133600"/>
              <a:ext cx="576580" cy="2447925"/>
            </a:xfrm>
            <a:custGeom>
              <a:avLst/>
              <a:gdLst/>
              <a:ahLst/>
              <a:cxnLst/>
              <a:rect l="l" t="t" r="r" b="b"/>
              <a:pathLst>
                <a:path w="576579" h="2447925">
                  <a:moveTo>
                    <a:pt x="0" y="1223899"/>
                  </a:moveTo>
                  <a:lnTo>
                    <a:pt x="489" y="1151990"/>
                  </a:lnTo>
                  <a:lnTo>
                    <a:pt x="1938" y="1081175"/>
                  </a:lnTo>
                  <a:lnTo>
                    <a:pt x="4322" y="1011568"/>
                  </a:lnTo>
                  <a:lnTo>
                    <a:pt x="7611" y="943284"/>
                  </a:lnTo>
                  <a:lnTo>
                    <a:pt x="11780" y="876439"/>
                  </a:lnTo>
                  <a:lnTo>
                    <a:pt x="16801" y="811146"/>
                  </a:lnTo>
                  <a:lnTo>
                    <a:pt x="22647" y="747522"/>
                  </a:lnTo>
                  <a:lnTo>
                    <a:pt x="29292" y="685679"/>
                  </a:lnTo>
                  <a:lnTo>
                    <a:pt x="36707" y="625734"/>
                  </a:lnTo>
                  <a:lnTo>
                    <a:pt x="44867" y="567801"/>
                  </a:lnTo>
                  <a:lnTo>
                    <a:pt x="53744" y="511996"/>
                  </a:lnTo>
                  <a:lnTo>
                    <a:pt x="63311" y="458432"/>
                  </a:lnTo>
                  <a:lnTo>
                    <a:pt x="73541" y="407224"/>
                  </a:lnTo>
                  <a:lnTo>
                    <a:pt x="84407" y="358489"/>
                  </a:lnTo>
                  <a:lnTo>
                    <a:pt x="95882" y="312339"/>
                  </a:lnTo>
                  <a:lnTo>
                    <a:pt x="107938" y="268891"/>
                  </a:lnTo>
                  <a:lnTo>
                    <a:pt x="120550" y="228259"/>
                  </a:lnTo>
                  <a:lnTo>
                    <a:pt x="133689" y="190557"/>
                  </a:lnTo>
                  <a:lnTo>
                    <a:pt x="161443" y="124406"/>
                  </a:lnTo>
                  <a:lnTo>
                    <a:pt x="190984" y="71356"/>
                  </a:lnTo>
                  <a:lnTo>
                    <a:pt x="222095" y="32326"/>
                  </a:lnTo>
                  <a:lnTo>
                    <a:pt x="254560" y="8234"/>
                  </a:lnTo>
                  <a:lnTo>
                    <a:pt x="288163" y="0"/>
                  </a:lnTo>
                  <a:lnTo>
                    <a:pt x="305093" y="2077"/>
                  </a:lnTo>
                  <a:lnTo>
                    <a:pt x="354230" y="32326"/>
                  </a:lnTo>
                  <a:lnTo>
                    <a:pt x="385341" y="71356"/>
                  </a:lnTo>
                  <a:lnTo>
                    <a:pt x="414882" y="124406"/>
                  </a:lnTo>
                  <a:lnTo>
                    <a:pt x="442636" y="190557"/>
                  </a:lnTo>
                  <a:lnTo>
                    <a:pt x="455775" y="228259"/>
                  </a:lnTo>
                  <a:lnTo>
                    <a:pt x="468387" y="268891"/>
                  </a:lnTo>
                  <a:lnTo>
                    <a:pt x="480443" y="312339"/>
                  </a:lnTo>
                  <a:lnTo>
                    <a:pt x="491918" y="358489"/>
                  </a:lnTo>
                  <a:lnTo>
                    <a:pt x="502784" y="407224"/>
                  </a:lnTo>
                  <a:lnTo>
                    <a:pt x="513014" y="458432"/>
                  </a:lnTo>
                  <a:lnTo>
                    <a:pt x="522581" y="511996"/>
                  </a:lnTo>
                  <a:lnTo>
                    <a:pt x="531458" y="567801"/>
                  </a:lnTo>
                  <a:lnTo>
                    <a:pt x="539618" y="625734"/>
                  </a:lnTo>
                  <a:lnTo>
                    <a:pt x="547033" y="685679"/>
                  </a:lnTo>
                  <a:lnTo>
                    <a:pt x="553678" y="747522"/>
                  </a:lnTo>
                  <a:lnTo>
                    <a:pt x="559524" y="811146"/>
                  </a:lnTo>
                  <a:lnTo>
                    <a:pt x="564545" y="876439"/>
                  </a:lnTo>
                  <a:lnTo>
                    <a:pt x="568714" y="943284"/>
                  </a:lnTo>
                  <a:lnTo>
                    <a:pt x="572003" y="1011568"/>
                  </a:lnTo>
                  <a:lnTo>
                    <a:pt x="574387" y="1081175"/>
                  </a:lnTo>
                  <a:lnTo>
                    <a:pt x="575836" y="1151990"/>
                  </a:lnTo>
                  <a:lnTo>
                    <a:pt x="576326" y="1223899"/>
                  </a:lnTo>
                  <a:lnTo>
                    <a:pt x="575836" y="1295820"/>
                  </a:lnTo>
                  <a:lnTo>
                    <a:pt x="574387" y="1366648"/>
                  </a:lnTo>
                  <a:lnTo>
                    <a:pt x="572003" y="1436266"/>
                  </a:lnTo>
                  <a:lnTo>
                    <a:pt x="568714" y="1504560"/>
                  </a:lnTo>
                  <a:lnTo>
                    <a:pt x="564545" y="1571415"/>
                  </a:lnTo>
                  <a:lnTo>
                    <a:pt x="559524" y="1636716"/>
                  </a:lnTo>
                  <a:lnTo>
                    <a:pt x="553678" y="1700349"/>
                  </a:lnTo>
                  <a:lnTo>
                    <a:pt x="547033" y="1762199"/>
                  </a:lnTo>
                  <a:lnTo>
                    <a:pt x="539618" y="1822150"/>
                  </a:lnTo>
                  <a:lnTo>
                    <a:pt x="531458" y="1880089"/>
                  </a:lnTo>
                  <a:lnTo>
                    <a:pt x="522581" y="1935900"/>
                  </a:lnTo>
                  <a:lnTo>
                    <a:pt x="513014" y="1989469"/>
                  </a:lnTo>
                  <a:lnTo>
                    <a:pt x="502784" y="2040680"/>
                  </a:lnTo>
                  <a:lnTo>
                    <a:pt x="491918" y="2089419"/>
                  </a:lnTo>
                  <a:lnTo>
                    <a:pt x="480443" y="2135572"/>
                  </a:lnTo>
                  <a:lnTo>
                    <a:pt x="468387" y="2179023"/>
                  </a:lnTo>
                  <a:lnTo>
                    <a:pt x="455775" y="2219657"/>
                  </a:lnTo>
                  <a:lnTo>
                    <a:pt x="442636" y="2257361"/>
                  </a:lnTo>
                  <a:lnTo>
                    <a:pt x="414882" y="2323515"/>
                  </a:lnTo>
                  <a:lnTo>
                    <a:pt x="385341" y="2376567"/>
                  </a:lnTo>
                  <a:lnTo>
                    <a:pt x="354230" y="2415598"/>
                  </a:lnTo>
                  <a:lnTo>
                    <a:pt x="321765" y="2439690"/>
                  </a:lnTo>
                  <a:lnTo>
                    <a:pt x="288163" y="2447925"/>
                  </a:lnTo>
                  <a:lnTo>
                    <a:pt x="271232" y="2445847"/>
                  </a:lnTo>
                  <a:lnTo>
                    <a:pt x="222095" y="2415598"/>
                  </a:lnTo>
                  <a:lnTo>
                    <a:pt x="190984" y="2376567"/>
                  </a:lnTo>
                  <a:lnTo>
                    <a:pt x="161443" y="2323515"/>
                  </a:lnTo>
                  <a:lnTo>
                    <a:pt x="133689" y="2257361"/>
                  </a:lnTo>
                  <a:lnTo>
                    <a:pt x="120550" y="2219657"/>
                  </a:lnTo>
                  <a:lnTo>
                    <a:pt x="107938" y="2179023"/>
                  </a:lnTo>
                  <a:lnTo>
                    <a:pt x="95882" y="2135572"/>
                  </a:lnTo>
                  <a:lnTo>
                    <a:pt x="84407" y="2089419"/>
                  </a:lnTo>
                  <a:lnTo>
                    <a:pt x="73541" y="2040680"/>
                  </a:lnTo>
                  <a:lnTo>
                    <a:pt x="63311" y="1989469"/>
                  </a:lnTo>
                  <a:lnTo>
                    <a:pt x="53744" y="1935900"/>
                  </a:lnTo>
                  <a:lnTo>
                    <a:pt x="44867" y="1880089"/>
                  </a:lnTo>
                  <a:lnTo>
                    <a:pt x="36707" y="1822150"/>
                  </a:lnTo>
                  <a:lnTo>
                    <a:pt x="29292" y="1762199"/>
                  </a:lnTo>
                  <a:lnTo>
                    <a:pt x="22647" y="1700349"/>
                  </a:lnTo>
                  <a:lnTo>
                    <a:pt x="16801" y="1636716"/>
                  </a:lnTo>
                  <a:lnTo>
                    <a:pt x="11780" y="1571415"/>
                  </a:lnTo>
                  <a:lnTo>
                    <a:pt x="7611" y="1504560"/>
                  </a:lnTo>
                  <a:lnTo>
                    <a:pt x="4322" y="1436266"/>
                  </a:lnTo>
                  <a:lnTo>
                    <a:pt x="1938" y="1366648"/>
                  </a:lnTo>
                  <a:lnTo>
                    <a:pt x="489" y="1295820"/>
                  </a:lnTo>
                  <a:lnTo>
                    <a:pt x="0" y="1223899"/>
                  </a:lnTo>
                  <a:close/>
                </a:path>
              </a:pathLst>
            </a:custGeom>
            <a:ln w="952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24750" y="2417190"/>
              <a:ext cx="363855" cy="291465"/>
            </a:xfrm>
            <a:custGeom>
              <a:avLst/>
              <a:gdLst/>
              <a:ahLst/>
              <a:cxnLst/>
              <a:rect l="l" t="t" r="r" b="b"/>
              <a:pathLst>
                <a:path w="363854" h="291464">
                  <a:moveTo>
                    <a:pt x="38480" y="197612"/>
                  </a:moveTo>
                  <a:lnTo>
                    <a:pt x="35686" y="198755"/>
                  </a:lnTo>
                  <a:lnTo>
                    <a:pt x="34798" y="201168"/>
                  </a:lnTo>
                  <a:lnTo>
                    <a:pt x="0" y="291084"/>
                  </a:lnTo>
                  <a:lnTo>
                    <a:pt x="14730" y="288925"/>
                  </a:lnTo>
                  <a:lnTo>
                    <a:pt x="10286" y="288925"/>
                  </a:lnTo>
                  <a:lnTo>
                    <a:pt x="4445" y="281432"/>
                  </a:lnTo>
                  <a:lnTo>
                    <a:pt x="18177" y="270481"/>
                  </a:lnTo>
                  <a:lnTo>
                    <a:pt x="43688" y="204724"/>
                  </a:lnTo>
                  <a:lnTo>
                    <a:pt x="44576" y="202184"/>
                  </a:lnTo>
                  <a:lnTo>
                    <a:pt x="43433" y="199389"/>
                  </a:lnTo>
                  <a:lnTo>
                    <a:pt x="41021" y="198500"/>
                  </a:lnTo>
                  <a:lnTo>
                    <a:pt x="38480" y="197612"/>
                  </a:lnTo>
                  <a:close/>
                </a:path>
                <a:path w="363854" h="291464">
                  <a:moveTo>
                    <a:pt x="18177" y="270481"/>
                  </a:moveTo>
                  <a:lnTo>
                    <a:pt x="4445" y="281432"/>
                  </a:lnTo>
                  <a:lnTo>
                    <a:pt x="10286" y="288925"/>
                  </a:lnTo>
                  <a:lnTo>
                    <a:pt x="12836" y="286893"/>
                  </a:lnTo>
                  <a:lnTo>
                    <a:pt x="11810" y="286893"/>
                  </a:lnTo>
                  <a:lnTo>
                    <a:pt x="6730" y="280543"/>
                  </a:lnTo>
                  <a:lnTo>
                    <a:pt x="14730" y="279366"/>
                  </a:lnTo>
                  <a:lnTo>
                    <a:pt x="18177" y="270481"/>
                  </a:lnTo>
                  <a:close/>
                </a:path>
                <a:path w="363854" h="291464">
                  <a:moveTo>
                    <a:pt x="96520" y="267335"/>
                  </a:moveTo>
                  <a:lnTo>
                    <a:pt x="23986" y="278004"/>
                  </a:lnTo>
                  <a:lnTo>
                    <a:pt x="10286" y="288925"/>
                  </a:lnTo>
                  <a:lnTo>
                    <a:pt x="14730" y="288925"/>
                  </a:lnTo>
                  <a:lnTo>
                    <a:pt x="97917" y="276733"/>
                  </a:lnTo>
                  <a:lnTo>
                    <a:pt x="99695" y="274320"/>
                  </a:lnTo>
                  <a:lnTo>
                    <a:pt x="98932" y="269113"/>
                  </a:lnTo>
                  <a:lnTo>
                    <a:pt x="96520" y="267335"/>
                  </a:lnTo>
                  <a:close/>
                </a:path>
                <a:path w="363854" h="291464">
                  <a:moveTo>
                    <a:pt x="14730" y="279366"/>
                  </a:moveTo>
                  <a:lnTo>
                    <a:pt x="6730" y="280543"/>
                  </a:lnTo>
                  <a:lnTo>
                    <a:pt x="11810" y="286893"/>
                  </a:lnTo>
                  <a:lnTo>
                    <a:pt x="14730" y="279366"/>
                  </a:lnTo>
                  <a:close/>
                </a:path>
                <a:path w="363854" h="291464">
                  <a:moveTo>
                    <a:pt x="23986" y="278004"/>
                  </a:moveTo>
                  <a:lnTo>
                    <a:pt x="14730" y="279366"/>
                  </a:lnTo>
                  <a:lnTo>
                    <a:pt x="11810" y="286893"/>
                  </a:lnTo>
                  <a:lnTo>
                    <a:pt x="12836" y="286893"/>
                  </a:lnTo>
                  <a:lnTo>
                    <a:pt x="23986" y="278004"/>
                  </a:lnTo>
                  <a:close/>
                </a:path>
                <a:path w="363854" h="291464">
                  <a:moveTo>
                    <a:pt x="357377" y="0"/>
                  </a:moveTo>
                  <a:lnTo>
                    <a:pt x="18177" y="270481"/>
                  </a:lnTo>
                  <a:lnTo>
                    <a:pt x="14730" y="279366"/>
                  </a:lnTo>
                  <a:lnTo>
                    <a:pt x="23986" y="278004"/>
                  </a:lnTo>
                  <a:lnTo>
                    <a:pt x="363347" y="7493"/>
                  </a:lnTo>
                  <a:lnTo>
                    <a:pt x="357377" y="0"/>
                  </a:lnTo>
                  <a:close/>
                </a:path>
              </a:pathLst>
            </a:custGeom>
            <a:solidFill>
              <a:srgbClr val="2E2E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820659" y="2294382"/>
            <a:ext cx="747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A6A6A6"/>
                </a:solidFill>
                <a:latin typeface="Arial MT"/>
                <a:cs typeface="Arial MT"/>
              </a:rPr>
              <a:t>o</a:t>
            </a:r>
            <a:r>
              <a:rPr sz="1800" spc="-10" dirty="0">
                <a:solidFill>
                  <a:srgbClr val="A6A6A6"/>
                </a:solidFill>
                <a:latin typeface="Arial MT"/>
                <a:cs typeface="Arial MT"/>
              </a:rPr>
              <a:t>b</a:t>
            </a:r>
            <a:r>
              <a:rPr sz="1800" spc="-5" dirty="0">
                <a:solidFill>
                  <a:srgbClr val="A6A6A6"/>
                </a:solidFill>
                <a:latin typeface="Arial MT"/>
                <a:cs typeface="Arial MT"/>
              </a:rPr>
              <a:t>j</a:t>
            </a:r>
            <a:r>
              <a:rPr sz="1800" spc="-10" dirty="0">
                <a:solidFill>
                  <a:srgbClr val="A6A6A6"/>
                </a:solidFill>
                <a:latin typeface="Arial MT"/>
                <a:cs typeface="Arial MT"/>
              </a:rPr>
              <a:t>e</a:t>
            </a:r>
            <a:r>
              <a:rPr sz="1800" dirty="0">
                <a:solidFill>
                  <a:srgbClr val="A6A6A6"/>
                </a:solidFill>
                <a:latin typeface="Arial MT"/>
                <a:cs typeface="Arial MT"/>
              </a:rPr>
              <a:t>cts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80173" y="2562351"/>
            <a:ext cx="835660" cy="2560320"/>
            <a:chOff x="6980173" y="2562351"/>
            <a:chExt cx="835660" cy="2560320"/>
          </a:xfrm>
        </p:grpSpPr>
        <p:sp>
          <p:nvSpPr>
            <p:cNvPr id="17" name="object 17"/>
            <p:cNvSpPr/>
            <p:nvPr/>
          </p:nvSpPr>
          <p:spPr>
            <a:xfrm>
              <a:off x="7496174" y="2562351"/>
              <a:ext cx="320040" cy="392430"/>
            </a:xfrm>
            <a:custGeom>
              <a:avLst/>
              <a:gdLst/>
              <a:ahLst/>
              <a:cxnLst/>
              <a:rect l="l" t="t" r="r" b="b"/>
              <a:pathLst>
                <a:path w="320040" h="392430">
                  <a:moveTo>
                    <a:pt x="17652" y="292353"/>
                  </a:moveTo>
                  <a:lnTo>
                    <a:pt x="15240" y="294132"/>
                  </a:lnTo>
                  <a:lnTo>
                    <a:pt x="14731" y="296799"/>
                  </a:lnTo>
                  <a:lnTo>
                    <a:pt x="0" y="392049"/>
                  </a:lnTo>
                  <a:lnTo>
                    <a:pt x="11439" y="387731"/>
                  </a:lnTo>
                  <a:lnTo>
                    <a:pt x="9651" y="387731"/>
                  </a:lnTo>
                  <a:lnTo>
                    <a:pt x="2285" y="381635"/>
                  </a:lnTo>
                  <a:lnTo>
                    <a:pt x="13360" y="367996"/>
                  </a:lnTo>
                  <a:lnTo>
                    <a:pt x="24129" y="298196"/>
                  </a:lnTo>
                  <a:lnTo>
                    <a:pt x="24638" y="295656"/>
                  </a:lnTo>
                  <a:lnTo>
                    <a:pt x="22859" y="293243"/>
                  </a:lnTo>
                  <a:lnTo>
                    <a:pt x="20193" y="292735"/>
                  </a:lnTo>
                  <a:lnTo>
                    <a:pt x="17652" y="292353"/>
                  </a:lnTo>
                  <a:close/>
                </a:path>
                <a:path w="320040" h="392430">
                  <a:moveTo>
                    <a:pt x="13360" y="367996"/>
                  </a:moveTo>
                  <a:lnTo>
                    <a:pt x="2285" y="381635"/>
                  </a:lnTo>
                  <a:lnTo>
                    <a:pt x="9651" y="387731"/>
                  </a:lnTo>
                  <a:lnTo>
                    <a:pt x="11508" y="385445"/>
                  </a:lnTo>
                  <a:lnTo>
                    <a:pt x="10668" y="385445"/>
                  </a:lnTo>
                  <a:lnTo>
                    <a:pt x="4318" y="380238"/>
                  </a:lnTo>
                  <a:lnTo>
                    <a:pt x="11913" y="377375"/>
                  </a:lnTo>
                  <a:lnTo>
                    <a:pt x="13360" y="367996"/>
                  </a:lnTo>
                  <a:close/>
                </a:path>
                <a:path w="320040" h="392430">
                  <a:moveTo>
                    <a:pt x="89280" y="348107"/>
                  </a:moveTo>
                  <a:lnTo>
                    <a:pt x="86868" y="349123"/>
                  </a:lnTo>
                  <a:lnTo>
                    <a:pt x="20778" y="374033"/>
                  </a:lnTo>
                  <a:lnTo>
                    <a:pt x="9651" y="387731"/>
                  </a:lnTo>
                  <a:lnTo>
                    <a:pt x="11439" y="387731"/>
                  </a:lnTo>
                  <a:lnTo>
                    <a:pt x="92582" y="357124"/>
                  </a:lnTo>
                  <a:lnTo>
                    <a:pt x="93852" y="354330"/>
                  </a:lnTo>
                  <a:lnTo>
                    <a:pt x="92964" y="351917"/>
                  </a:lnTo>
                  <a:lnTo>
                    <a:pt x="92075" y="349376"/>
                  </a:lnTo>
                  <a:lnTo>
                    <a:pt x="89280" y="348107"/>
                  </a:lnTo>
                  <a:close/>
                </a:path>
                <a:path w="320040" h="392430">
                  <a:moveTo>
                    <a:pt x="11913" y="377375"/>
                  </a:moveTo>
                  <a:lnTo>
                    <a:pt x="4318" y="380238"/>
                  </a:lnTo>
                  <a:lnTo>
                    <a:pt x="10668" y="385445"/>
                  </a:lnTo>
                  <a:lnTo>
                    <a:pt x="11913" y="377375"/>
                  </a:lnTo>
                  <a:close/>
                </a:path>
                <a:path w="320040" h="392430">
                  <a:moveTo>
                    <a:pt x="20778" y="374033"/>
                  </a:moveTo>
                  <a:lnTo>
                    <a:pt x="11913" y="377375"/>
                  </a:lnTo>
                  <a:lnTo>
                    <a:pt x="10668" y="385445"/>
                  </a:lnTo>
                  <a:lnTo>
                    <a:pt x="11508" y="385445"/>
                  </a:lnTo>
                  <a:lnTo>
                    <a:pt x="20778" y="374033"/>
                  </a:lnTo>
                  <a:close/>
                </a:path>
                <a:path w="320040" h="392430">
                  <a:moveTo>
                    <a:pt x="312166" y="0"/>
                  </a:moveTo>
                  <a:lnTo>
                    <a:pt x="13360" y="367996"/>
                  </a:lnTo>
                  <a:lnTo>
                    <a:pt x="11913" y="377375"/>
                  </a:lnTo>
                  <a:lnTo>
                    <a:pt x="20778" y="374033"/>
                  </a:lnTo>
                  <a:lnTo>
                    <a:pt x="319658" y="6096"/>
                  </a:lnTo>
                  <a:lnTo>
                    <a:pt x="312166" y="0"/>
                  </a:lnTo>
                  <a:close/>
                </a:path>
              </a:pathLst>
            </a:custGeom>
            <a:solidFill>
              <a:srgbClr val="2E2E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80174" y="4527549"/>
              <a:ext cx="760095" cy="594995"/>
            </a:xfrm>
            <a:custGeom>
              <a:avLst/>
              <a:gdLst/>
              <a:ahLst/>
              <a:cxnLst/>
              <a:rect l="l" t="t" r="r" b="b"/>
              <a:pathLst>
                <a:path w="760095" h="594995">
                  <a:moveTo>
                    <a:pt x="551561" y="573659"/>
                  </a:moveTo>
                  <a:lnTo>
                    <a:pt x="67360" y="253098"/>
                  </a:lnTo>
                  <a:lnTo>
                    <a:pt x="115443" y="255778"/>
                  </a:lnTo>
                  <a:lnTo>
                    <a:pt x="121412" y="250444"/>
                  </a:lnTo>
                  <a:lnTo>
                    <a:pt x="122174" y="236474"/>
                  </a:lnTo>
                  <a:lnTo>
                    <a:pt x="116840" y="230378"/>
                  </a:lnTo>
                  <a:lnTo>
                    <a:pt x="58280" y="227076"/>
                  </a:lnTo>
                  <a:lnTo>
                    <a:pt x="0" y="223774"/>
                  </a:lnTo>
                  <a:lnTo>
                    <a:pt x="48641" y="322453"/>
                  </a:lnTo>
                  <a:lnTo>
                    <a:pt x="51816" y="328803"/>
                  </a:lnTo>
                  <a:lnTo>
                    <a:pt x="59309" y="331343"/>
                  </a:lnTo>
                  <a:lnTo>
                    <a:pt x="65659" y="328168"/>
                  </a:lnTo>
                  <a:lnTo>
                    <a:pt x="72009" y="325120"/>
                  </a:lnTo>
                  <a:lnTo>
                    <a:pt x="74549" y="317500"/>
                  </a:lnTo>
                  <a:lnTo>
                    <a:pt x="71374" y="311277"/>
                  </a:lnTo>
                  <a:lnTo>
                    <a:pt x="53086" y="274167"/>
                  </a:lnTo>
                  <a:lnTo>
                    <a:pt x="537591" y="594741"/>
                  </a:lnTo>
                  <a:lnTo>
                    <a:pt x="551561" y="573659"/>
                  </a:lnTo>
                  <a:close/>
                </a:path>
                <a:path w="760095" h="594995">
                  <a:moveTo>
                    <a:pt x="760095" y="581025"/>
                  </a:moveTo>
                  <a:lnTo>
                    <a:pt x="627303" y="66700"/>
                  </a:lnTo>
                  <a:lnTo>
                    <a:pt x="656336" y="96012"/>
                  </a:lnTo>
                  <a:lnTo>
                    <a:pt x="661289" y="100965"/>
                  </a:lnTo>
                  <a:lnTo>
                    <a:pt x="669290" y="100965"/>
                  </a:lnTo>
                  <a:lnTo>
                    <a:pt x="679196" y="91059"/>
                  </a:lnTo>
                  <a:lnTo>
                    <a:pt x="679323" y="83058"/>
                  </a:lnTo>
                  <a:lnTo>
                    <a:pt x="617931" y="21209"/>
                  </a:lnTo>
                  <a:lnTo>
                    <a:pt x="596900" y="0"/>
                  </a:lnTo>
                  <a:lnTo>
                    <a:pt x="565150" y="112522"/>
                  </a:lnTo>
                  <a:lnTo>
                    <a:pt x="569087" y="119507"/>
                  </a:lnTo>
                  <a:lnTo>
                    <a:pt x="582549" y="123317"/>
                  </a:lnTo>
                  <a:lnTo>
                    <a:pt x="589534" y="119380"/>
                  </a:lnTo>
                  <a:lnTo>
                    <a:pt x="602653" y="72999"/>
                  </a:lnTo>
                  <a:lnTo>
                    <a:pt x="735457" y="587375"/>
                  </a:lnTo>
                  <a:lnTo>
                    <a:pt x="760095" y="581025"/>
                  </a:lnTo>
                  <a:close/>
                </a:path>
              </a:pathLst>
            </a:custGeom>
            <a:solidFill>
              <a:srgbClr val="DAEC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73423" y="4517152"/>
            <a:ext cx="4737735" cy="922655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  <a:tabLst>
                <a:tab pos="619760" algn="l"/>
                <a:tab pos="1227455" algn="l"/>
                <a:tab pos="1835150" algn="l"/>
                <a:tab pos="2442845" algn="l"/>
                <a:tab pos="3067050" algn="l"/>
                <a:tab pos="3674745" algn="l"/>
              </a:tabLst>
            </a:pPr>
            <a:r>
              <a:rPr sz="2300" b="1" spc="15" dirty="0">
                <a:latin typeface="Arial"/>
                <a:cs typeface="Arial"/>
              </a:rPr>
              <a:t>A	B	C	D	</a:t>
            </a:r>
            <a:r>
              <a:rPr sz="2300" b="1" spc="10" dirty="0">
                <a:latin typeface="Arial"/>
                <a:cs typeface="Arial"/>
              </a:rPr>
              <a:t>E	F	</a:t>
            </a:r>
            <a:r>
              <a:rPr sz="2300" b="1" spc="15" dirty="0">
                <a:latin typeface="Arial"/>
                <a:cs typeface="Arial"/>
              </a:rPr>
              <a:t>G</a:t>
            </a:r>
            <a:endParaRPr sz="2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930"/>
              </a:spcBef>
            </a:pPr>
            <a:r>
              <a:rPr sz="1800" spc="-5" dirty="0">
                <a:solidFill>
                  <a:srgbClr val="B3B3B3"/>
                </a:solidFill>
                <a:latin typeface="Arial MT"/>
                <a:cs typeface="Arial MT"/>
              </a:rPr>
              <a:t>attributes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56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540" y="4981194"/>
            <a:ext cx="74206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parallel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plot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collection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cars,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range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attribute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i="1" spc="-30" dirty="0">
                <a:latin typeface="Arial"/>
                <a:cs typeface="Arial"/>
              </a:rPr>
              <a:t>Year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has been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selected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cause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 those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cars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manufactured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during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 </a:t>
            </a:r>
            <a:r>
              <a:rPr sz="1800" spc="-10" dirty="0">
                <a:latin typeface="Arial MT"/>
                <a:cs typeface="Arial MT"/>
              </a:rPr>
              <a:t>period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highlighted.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838200"/>
            <a:ext cx="7366000" cy="34131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57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96646"/>
            <a:ext cx="3859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Properties of</a:t>
            </a:r>
            <a:r>
              <a:rPr sz="1800" spc="-15" dirty="0"/>
              <a:t> </a:t>
            </a:r>
            <a:r>
              <a:rPr sz="1800" spc="-5" dirty="0"/>
              <a:t>parallel</a:t>
            </a:r>
            <a:r>
              <a:rPr sz="1800" spc="10" dirty="0"/>
              <a:t> </a:t>
            </a:r>
            <a:r>
              <a:rPr sz="1800" spc="-5" dirty="0"/>
              <a:t>coordinate</a:t>
            </a:r>
            <a:r>
              <a:rPr sz="1800" dirty="0"/>
              <a:t> </a:t>
            </a:r>
            <a:r>
              <a:rPr sz="1800" spc="-10" dirty="0"/>
              <a:t>plots: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74065" y="1769490"/>
            <a:ext cx="8101965" cy="394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Suitable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identify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relations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attributes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Objects</a:t>
            </a:r>
            <a:r>
              <a:rPr sz="1800" spc="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not</a:t>
            </a:r>
            <a:r>
              <a:rPr sz="1800" spc="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easily</a:t>
            </a:r>
            <a:r>
              <a:rPr sz="1800" spc="1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discriminable</a:t>
            </a:r>
            <a:r>
              <a:rPr sz="1800" spc="-5" dirty="0">
                <a:latin typeface="Arial MT"/>
                <a:cs typeface="Arial MT"/>
              </a:rPr>
              <a:t>;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object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represented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polyline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intersects 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They offer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attribute visibility</a:t>
            </a:r>
            <a:r>
              <a:rPr sz="1800" spc="25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(the</a:t>
            </a:r>
            <a:r>
              <a:rPr sz="1800" spc="-5" dirty="0">
                <a:latin typeface="Arial MT"/>
                <a:cs typeface="Arial MT"/>
              </a:rPr>
              <a:t> characteristics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separate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attributes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particularly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visible)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2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C4DCF"/>
                </a:solidFill>
                <a:latin typeface="Arial MT"/>
                <a:cs typeface="Arial MT"/>
              </a:rPr>
              <a:t>complexity</a:t>
            </a:r>
            <a:r>
              <a:rPr sz="1800" spc="3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parallel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plots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(number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10" dirty="0">
                <a:latin typeface="Arial MT"/>
                <a:cs typeface="Arial MT"/>
              </a:rPr>
              <a:t>axes)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directly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proportional</a:t>
            </a:r>
            <a:r>
              <a:rPr sz="1800" dirty="0">
                <a:solidFill>
                  <a:srgbClr val="EC4DCF"/>
                </a:solidFill>
                <a:latin typeface="Arial MT"/>
                <a:cs typeface="Arial MT"/>
              </a:rPr>
              <a:t> to</a:t>
            </a:r>
            <a:r>
              <a:rPr sz="1800" spc="-1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number of</a:t>
            </a:r>
            <a:r>
              <a:rPr sz="1800" spc="-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attributes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All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receive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uniform</a:t>
            </a:r>
            <a:r>
              <a:rPr sz="1800" spc="-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treatment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0126" y="188848"/>
            <a:ext cx="3297174" cy="1527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58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1008075"/>
            <a:ext cx="4585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CF15AC"/>
                </a:solidFill>
                <a:latin typeface="Arial MT"/>
                <a:cs typeface="Arial MT"/>
              </a:rPr>
              <a:t>Star</a:t>
            </a:r>
            <a:r>
              <a:rPr sz="1800" spc="-10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plots</a:t>
            </a:r>
            <a:r>
              <a:rPr sz="1800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 features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common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073" y="1337564"/>
            <a:ext cx="2907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parallel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plots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2270189"/>
            <a:ext cx="4709795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 value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represented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point</a:t>
            </a:r>
            <a:endParaRPr sz="18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coordinate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axis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4065" y="3642105"/>
            <a:ext cx="4799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Attribute</a:t>
            </a:r>
            <a:r>
              <a:rPr sz="1800" spc="-10" dirty="0">
                <a:latin typeface="Arial MT"/>
                <a:cs typeface="Arial MT"/>
              </a:rPr>
              <a:t> axes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radiate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 a</a:t>
            </a:r>
            <a:r>
              <a:rPr sz="1800" spc="-5" dirty="0">
                <a:latin typeface="Arial MT"/>
                <a:cs typeface="Arial MT"/>
              </a:rPr>
              <a:t> common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origin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065" y="4630039"/>
            <a:ext cx="5636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given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points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joined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straight </a:t>
            </a:r>
            <a:r>
              <a:rPr sz="1800" spc="-10" dirty="0">
                <a:latin typeface="Arial MT"/>
                <a:cs typeface="Arial MT"/>
              </a:rPr>
              <a:t>lines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065" y="5617870"/>
            <a:ext cx="7404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Other useful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 average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 thresholds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encoded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35156" y="938468"/>
            <a:ext cx="2217420" cy="2218690"/>
            <a:chOff x="6135156" y="938468"/>
            <a:chExt cx="2217420" cy="2218690"/>
          </a:xfrm>
        </p:grpSpPr>
        <p:sp>
          <p:nvSpPr>
            <p:cNvPr id="9" name="object 9"/>
            <p:cNvSpPr/>
            <p:nvPr/>
          </p:nvSpPr>
          <p:spPr>
            <a:xfrm>
              <a:off x="6696467" y="1499953"/>
              <a:ext cx="1108710" cy="1109345"/>
            </a:xfrm>
            <a:custGeom>
              <a:avLst/>
              <a:gdLst/>
              <a:ahLst/>
              <a:cxnLst/>
              <a:rect l="l" t="t" r="r" b="b"/>
              <a:pathLst>
                <a:path w="1108709" h="1109345">
                  <a:moveTo>
                    <a:pt x="554257" y="0"/>
                  </a:moveTo>
                  <a:lnTo>
                    <a:pt x="152338" y="138728"/>
                  </a:lnTo>
                  <a:lnTo>
                    <a:pt x="0" y="554320"/>
                  </a:lnTo>
                  <a:lnTo>
                    <a:pt x="152338" y="928749"/>
                  </a:lnTo>
                  <a:lnTo>
                    <a:pt x="554257" y="1109055"/>
                  </a:lnTo>
                  <a:lnTo>
                    <a:pt x="942036" y="928749"/>
                  </a:lnTo>
                  <a:lnTo>
                    <a:pt x="1108267" y="554321"/>
                  </a:lnTo>
                  <a:lnTo>
                    <a:pt x="942036" y="138728"/>
                  </a:lnTo>
                  <a:lnTo>
                    <a:pt x="554257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42141" y="945453"/>
              <a:ext cx="2203450" cy="2204720"/>
            </a:xfrm>
            <a:custGeom>
              <a:avLst/>
              <a:gdLst/>
              <a:ahLst/>
              <a:cxnLst/>
              <a:rect l="l" t="t" r="r" b="b"/>
              <a:pathLst>
                <a:path w="2203450" h="2204720">
                  <a:moveTo>
                    <a:pt x="1108584" y="0"/>
                  </a:moveTo>
                  <a:lnTo>
                    <a:pt x="1108584" y="2204094"/>
                  </a:lnTo>
                </a:path>
                <a:path w="2203450" h="2204720">
                  <a:moveTo>
                    <a:pt x="2203084" y="1108821"/>
                  </a:moveTo>
                  <a:lnTo>
                    <a:pt x="0" y="1108821"/>
                  </a:lnTo>
                </a:path>
                <a:path w="2203450" h="2204720">
                  <a:moveTo>
                    <a:pt x="318872" y="304871"/>
                  </a:moveTo>
                  <a:lnTo>
                    <a:pt x="1856828" y="1857692"/>
                  </a:lnTo>
                </a:path>
                <a:path w="2203450" h="2204720">
                  <a:moveTo>
                    <a:pt x="1856828" y="332562"/>
                  </a:moveTo>
                  <a:lnTo>
                    <a:pt x="346573" y="1829657"/>
                  </a:lnTo>
                </a:path>
              </a:pathLst>
            </a:custGeom>
            <a:ln w="138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57965" y="1194943"/>
              <a:ext cx="692785" cy="1483360"/>
            </a:xfrm>
            <a:custGeom>
              <a:avLst/>
              <a:gdLst/>
              <a:ahLst/>
              <a:cxnLst/>
              <a:rect l="l" t="t" r="r" b="b"/>
              <a:pathLst>
                <a:path w="692784" h="1483360">
                  <a:moveTo>
                    <a:pt x="595877" y="748581"/>
                  </a:moveTo>
                  <a:lnTo>
                    <a:pt x="692760" y="0"/>
                  </a:lnTo>
                </a:path>
                <a:path w="692784" h="1483360">
                  <a:moveTo>
                    <a:pt x="41550" y="1483277"/>
                  </a:moveTo>
                  <a:lnTo>
                    <a:pt x="0" y="859330"/>
                  </a:lnTo>
                  <a:lnTo>
                    <a:pt x="595877" y="748581"/>
                  </a:lnTo>
                </a:path>
              </a:pathLst>
            </a:custGeom>
            <a:ln w="55360">
              <a:solidFill>
                <a:srgbClr val="ED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87890" y="1071288"/>
            <a:ext cx="3905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25" dirty="0">
                <a:latin typeface="Arial"/>
                <a:cs typeface="Arial"/>
              </a:rPr>
              <a:t>S</a:t>
            </a:r>
            <a:r>
              <a:rPr sz="1100" b="1" spc="-20" dirty="0">
                <a:latin typeface="Arial"/>
                <a:cs typeface="Arial"/>
              </a:rPr>
              <a:t>po</a:t>
            </a:r>
            <a:r>
              <a:rPr sz="1100" b="1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47767" y="1833716"/>
            <a:ext cx="6426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0" dirty="0">
                <a:latin typeface="Arial"/>
                <a:cs typeface="Arial"/>
              </a:rPr>
              <a:t>L</a:t>
            </a:r>
            <a:r>
              <a:rPr sz="1100" b="1" spc="15" dirty="0">
                <a:latin typeface="Arial"/>
                <a:cs typeface="Arial"/>
              </a:rPr>
              <a:t>i</a:t>
            </a:r>
            <a:r>
              <a:rPr sz="1100" b="1" spc="-45" dirty="0">
                <a:latin typeface="Arial"/>
                <a:cs typeface="Arial"/>
              </a:rPr>
              <a:t>t</a:t>
            </a:r>
            <a:r>
              <a:rPr sz="1100" b="1" spc="-70" dirty="0">
                <a:latin typeface="Arial"/>
                <a:cs typeface="Arial"/>
              </a:rPr>
              <a:t>e</a:t>
            </a:r>
            <a:r>
              <a:rPr sz="1100" b="1" dirty="0">
                <a:latin typeface="Arial"/>
                <a:cs typeface="Arial"/>
              </a:rPr>
              <a:t>r</a:t>
            </a:r>
            <a:r>
              <a:rPr sz="1100" b="1" spc="-70" dirty="0">
                <a:latin typeface="Arial"/>
                <a:cs typeface="Arial"/>
              </a:rPr>
              <a:t>a</a:t>
            </a:r>
            <a:r>
              <a:rPr sz="1100" b="1" spc="-45" dirty="0">
                <a:latin typeface="Arial"/>
                <a:cs typeface="Arial"/>
              </a:rPr>
              <a:t>t</a:t>
            </a:r>
            <a:r>
              <a:rPr sz="1100" b="1" spc="-20" dirty="0">
                <a:latin typeface="Arial"/>
                <a:cs typeface="Arial"/>
              </a:rPr>
              <a:t>u</a:t>
            </a:r>
            <a:r>
              <a:rPr sz="1100" b="1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9957" y="724536"/>
            <a:ext cx="8369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30" dirty="0">
                <a:latin typeface="Arial"/>
                <a:cs typeface="Arial"/>
              </a:rPr>
              <a:t>Mathematics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78239" y="1071288"/>
            <a:ext cx="5461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5" dirty="0">
                <a:latin typeface="Arial"/>
                <a:cs typeface="Arial"/>
              </a:rPr>
              <a:t>Physics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89290" y="2485339"/>
            <a:ext cx="4902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5" dirty="0">
                <a:latin typeface="Arial"/>
                <a:cs typeface="Arial"/>
              </a:rPr>
              <a:t>History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65754" y="2928988"/>
            <a:ext cx="7397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25" dirty="0">
                <a:latin typeface="Arial"/>
                <a:cs typeface="Arial"/>
              </a:rPr>
              <a:t>Geography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29440" y="2679476"/>
            <a:ext cx="2101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35" dirty="0">
                <a:latin typeface="Arial"/>
                <a:cs typeface="Arial"/>
              </a:rPr>
              <a:t>A</a:t>
            </a:r>
            <a:r>
              <a:rPr sz="1100" b="1" spc="-105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7049" y="1833716"/>
            <a:ext cx="6845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35" dirty="0">
                <a:latin typeface="Arial"/>
                <a:cs typeface="Arial"/>
              </a:rPr>
              <a:t>C</a:t>
            </a:r>
            <a:r>
              <a:rPr sz="1100" b="1" spc="-20" dirty="0">
                <a:latin typeface="Arial"/>
                <a:cs typeface="Arial"/>
              </a:rPr>
              <a:t>h</a:t>
            </a:r>
            <a:r>
              <a:rPr sz="1100" b="1" spc="40" dirty="0">
                <a:latin typeface="Arial"/>
                <a:cs typeface="Arial"/>
              </a:rPr>
              <a:t>e</a:t>
            </a:r>
            <a:r>
              <a:rPr sz="1100" b="1" spc="-5" dirty="0">
                <a:latin typeface="Arial"/>
                <a:cs typeface="Arial"/>
              </a:rPr>
              <a:t>m</a:t>
            </a:r>
            <a:r>
              <a:rPr sz="1100" b="1" spc="-95" dirty="0">
                <a:latin typeface="Arial"/>
                <a:cs typeface="Arial"/>
              </a:rPr>
              <a:t>i</a:t>
            </a:r>
            <a:r>
              <a:rPr sz="1100" b="1" spc="-70" dirty="0">
                <a:latin typeface="Arial"/>
                <a:cs typeface="Arial"/>
              </a:rPr>
              <a:t>s</a:t>
            </a:r>
            <a:r>
              <a:rPr sz="1100" b="1" spc="65" dirty="0">
                <a:latin typeface="Arial"/>
                <a:cs typeface="Arial"/>
              </a:rPr>
              <a:t>t</a:t>
            </a:r>
            <a:r>
              <a:rPr sz="1100" b="1" spc="-105" dirty="0">
                <a:latin typeface="Arial"/>
                <a:cs typeface="Arial"/>
              </a:rPr>
              <a:t>r</a:t>
            </a:r>
            <a:r>
              <a:rPr sz="1100" b="1" spc="-5" dirty="0">
                <a:latin typeface="Arial"/>
                <a:cs typeface="Arial"/>
              </a:rPr>
              <a:t>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14363" y="2708147"/>
            <a:ext cx="198755" cy="327025"/>
          </a:xfrm>
          <a:custGeom>
            <a:avLst/>
            <a:gdLst/>
            <a:ahLst/>
            <a:cxnLst/>
            <a:rect l="l" t="t" r="r" b="b"/>
            <a:pathLst>
              <a:path w="198754" h="327025">
                <a:moveTo>
                  <a:pt x="198374" y="164973"/>
                </a:moveTo>
                <a:lnTo>
                  <a:pt x="196405" y="23622"/>
                </a:lnTo>
                <a:lnTo>
                  <a:pt x="196088" y="0"/>
                </a:lnTo>
                <a:lnTo>
                  <a:pt x="53594" y="83185"/>
                </a:lnTo>
                <a:lnTo>
                  <a:pt x="47904" y="88239"/>
                </a:lnTo>
                <a:lnTo>
                  <a:pt x="44729" y="94843"/>
                </a:lnTo>
                <a:lnTo>
                  <a:pt x="44259" y="102158"/>
                </a:lnTo>
                <a:lnTo>
                  <a:pt x="46736" y="109347"/>
                </a:lnTo>
                <a:lnTo>
                  <a:pt x="51777" y="114960"/>
                </a:lnTo>
                <a:lnTo>
                  <a:pt x="58369" y="118097"/>
                </a:lnTo>
                <a:lnTo>
                  <a:pt x="65646" y="118554"/>
                </a:lnTo>
                <a:lnTo>
                  <a:pt x="72771" y="116078"/>
                </a:lnTo>
                <a:lnTo>
                  <a:pt x="126276" y="84861"/>
                </a:lnTo>
                <a:lnTo>
                  <a:pt x="0" y="308229"/>
                </a:lnTo>
                <a:lnTo>
                  <a:pt x="33274" y="327025"/>
                </a:lnTo>
                <a:lnTo>
                  <a:pt x="159372" y="103695"/>
                </a:lnTo>
                <a:lnTo>
                  <a:pt x="160274" y="165481"/>
                </a:lnTo>
                <a:lnTo>
                  <a:pt x="161861" y="172910"/>
                </a:lnTo>
                <a:lnTo>
                  <a:pt x="166014" y="178930"/>
                </a:lnTo>
                <a:lnTo>
                  <a:pt x="172123" y="182930"/>
                </a:lnTo>
                <a:lnTo>
                  <a:pt x="179578" y="184277"/>
                </a:lnTo>
                <a:lnTo>
                  <a:pt x="186969" y="182689"/>
                </a:lnTo>
                <a:lnTo>
                  <a:pt x="192976" y="178536"/>
                </a:lnTo>
                <a:lnTo>
                  <a:pt x="196964" y="172427"/>
                </a:lnTo>
                <a:lnTo>
                  <a:pt x="198374" y="164973"/>
                </a:lnTo>
                <a:close/>
              </a:path>
            </a:pathLst>
          </a:custGeom>
          <a:solidFill>
            <a:srgbClr val="BA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151879" y="3026105"/>
            <a:ext cx="1972310" cy="67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45969F"/>
                </a:solidFill>
                <a:latin typeface="Arial MT"/>
                <a:cs typeface="Arial MT"/>
              </a:rPr>
              <a:t>object</a:t>
            </a:r>
            <a:endParaRPr sz="1600">
              <a:latin typeface="Arial MT"/>
              <a:cs typeface="Arial MT"/>
            </a:endParaRPr>
          </a:p>
          <a:p>
            <a:pPr marL="744220">
              <a:lnSpc>
                <a:spcPct val="100000"/>
              </a:lnSpc>
              <a:spcBef>
                <a:spcPts val="1480"/>
              </a:spcBef>
            </a:pP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pence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,</a:t>
            </a:r>
            <a:r>
              <a:rPr sz="14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</a:t>
            </a:r>
            <a:r>
              <a:rPr sz="1400" spc="-10" dirty="0">
                <a:solidFill>
                  <a:srgbClr val="0000FF"/>
                </a:solidFill>
                <a:latin typeface="Arial MT"/>
                <a:cs typeface="Arial MT"/>
              </a:rPr>
              <a:t>0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7)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59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739521"/>
            <a:ext cx="237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Properties of</a:t>
            </a:r>
            <a:r>
              <a:rPr sz="1800" spc="-20" dirty="0"/>
              <a:t> </a:t>
            </a:r>
            <a:r>
              <a:rPr sz="1800" spc="-5" dirty="0"/>
              <a:t>star</a:t>
            </a:r>
            <a:r>
              <a:rPr sz="1800" spc="-30" dirty="0"/>
              <a:t> </a:t>
            </a:r>
            <a:r>
              <a:rPr sz="1800" spc="-10" dirty="0"/>
              <a:t>plots: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391769" y="1798446"/>
            <a:ext cx="418719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54965">
              <a:lnSpc>
                <a:spcPct val="12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Their shape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provide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reasonably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rapid appreciation of the attributes of 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769" y="3170301"/>
            <a:ext cx="6603365" cy="161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They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offer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object</a:t>
            </a:r>
            <a:r>
              <a:rPr sz="1800" spc="5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F15AC"/>
                </a:solidFill>
                <a:latin typeface="Arial MT"/>
                <a:cs typeface="Arial MT"/>
              </a:rPr>
              <a:t>visibility</a:t>
            </a:r>
            <a:r>
              <a:rPr sz="1800" spc="30" dirty="0">
                <a:solidFill>
                  <a:srgbClr val="CF15AC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suitable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compare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objects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 MT"/>
              <a:cs typeface="Arial MT"/>
            </a:endParaRPr>
          </a:p>
          <a:p>
            <a:pPr marL="32956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(by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visibility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meant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393700" marR="2586355">
              <a:lnSpc>
                <a:spcPct val="120000"/>
              </a:lnSpc>
            </a:pPr>
            <a:r>
              <a:rPr sz="1800" spc="-10" dirty="0">
                <a:latin typeface="Arial MT"/>
                <a:cs typeface="Arial MT"/>
              </a:rPr>
              <a:t>ability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gain insight pre-attentively;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without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great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cognitive effort)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62152" y="4309794"/>
            <a:ext cx="1491615" cy="1497965"/>
            <a:chOff x="5362152" y="4309794"/>
            <a:chExt cx="1491615" cy="1497965"/>
          </a:xfrm>
        </p:grpSpPr>
        <p:sp>
          <p:nvSpPr>
            <p:cNvPr id="6" name="object 6"/>
            <p:cNvSpPr/>
            <p:nvPr/>
          </p:nvSpPr>
          <p:spPr>
            <a:xfrm>
              <a:off x="5726866" y="4675890"/>
              <a:ext cx="762635" cy="765175"/>
            </a:xfrm>
            <a:custGeom>
              <a:avLst/>
              <a:gdLst/>
              <a:ahLst/>
              <a:cxnLst/>
              <a:rect l="l" t="t" r="r" b="b"/>
              <a:pathLst>
                <a:path w="762635" h="765175">
                  <a:moveTo>
                    <a:pt x="380938" y="0"/>
                  </a:moveTo>
                  <a:lnTo>
                    <a:pt x="99388" y="99839"/>
                  </a:lnTo>
                  <a:lnTo>
                    <a:pt x="0" y="382751"/>
                  </a:lnTo>
                  <a:lnTo>
                    <a:pt x="99388" y="648694"/>
                  </a:lnTo>
                  <a:lnTo>
                    <a:pt x="380938" y="765108"/>
                  </a:lnTo>
                  <a:lnTo>
                    <a:pt x="646251" y="648694"/>
                  </a:lnTo>
                  <a:lnTo>
                    <a:pt x="762273" y="382751"/>
                  </a:lnTo>
                  <a:lnTo>
                    <a:pt x="646251" y="99839"/>
                  </a:lnTo>
                  <a:lnTo>
                    <a:pt x="380938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62152" y="4309794"/>
              <a:ext cx="1491615" cy="1497965"/>
            </a:xfrm>
            <a:custGeom>
              <a:avLst/>
              <a:gdLst/>
              <a:ahLst/>
              <a:cxnLst/>
              <a:rect l="l" t="t" r="r" b="b"/>
              <a:pathLst>
                <a:path w="1491615" h="1497964">
                  <a:moveTo>
                    <a:pt x="745651" y="0"/>
                  </a:moveTo>
                  <a:lnTo>
                    <a:pt x="745651" y="1497381"/>
                  </a:lnTo>
                </a:path>
                <a:path w="1491615" h="1497964">
                  <a:moveTo>
                    <a:pt x="1491291" y="748847"/>
                  </a:moveTo>
                  <a:lnTo>
                    <a:pt x="0" y="748847"/>
                  </a:lnTo>
                </a:path>
                <a:path w="1491615" h="1497964">
                  <a:moveTo>
                    <a:pt x="199186" y="199547"/>
                  </a:moveTo>
                  <a:lnTo>
                    <a:pt x="1259660" y="1264570"/>
                  </a:lnTo>
                </a:path>
                <a:path w="1491615" h="1497964">
                  <a:moveTo>
                    <a:pt x="1259660" y="216203"/>
                  </a:moveTo>
                  <a:lnTo>
                    <a:pt x="232057" y="1247600"/>
                  </a:lnTo>
                </a:path>
              </a:pathLst>
            </a:custGeom>
            <a:ln w="161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27477" y="4459702"/>
              <a:ext cx="812165" cy="1015365"/>
            </a:xfrm>
            <a:custGeom>
              <a:avLst/>
              <a:gdLst/>
              <a:ahLst/>
              <a:cxnLst/>
              <a:rect l="l" t="t" r="r" b="b"/>
              <a:pathLst>
                <a:path w="812164" h="1015364">
                  <a:moveTo>
                    <a:pt x="480326" y="0"/>
                  </a:moveTo>
                  <a:lnTo>
                    <a:pt x="414205" y="532247"/>
                  </a:lnTo>
                  <a:lnTo>
                    <a:pt x="0" y="598939"/>
                  </a:lnTo>
                  <a:lnTo>
                    <a:pt x="33267" y="1014839"/>
                  </a:lnTo>
                  <a:lnTo>
                    <a:pt x="480326" y="1014839"/>
                  </a:lnTo>
                  <a:lnTo>
                    <a:pt x="596349" y="715336"/>
                  </a:lnTo>
                  <a:lnTo>
                    <a:pt x="612983" y="598939"/>
                  </a:lnTo>
                  <a:lnTo>
                    <a:pt x="811777" y="249335"/>
                  </a:lnTo>
                  <a:lnTo>
                    <a:pt x="480326" y="0"/>
                  </a:lnTo>
                  <a:close/>
                </a:path>
              </a:pathLst>
            </a:custGeom>
            <a:solidFill>
              <a:srgbClr val="E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27477" y="4459702"/>
              <a:ext cx="812165" cy="1015365"/>
            </a:xfrm>
            <a:custGeom>
              <a:avLst/>
              <a:gdLst/>
              <a:ahLst/>
              <a:cxnLst/>
              <a:rect l="l" t="t" r="r" b="b"/>
              <a:pathLst>
                <a:path w="812164" h="1015364">
                  <a:moveTo>
                    <a:pt x="414205" y="532247"/>
                  </a:moveTo>
                  <a:lnTo>
                    <a:pt x="480326" y="0"/>
                  </a:lnTo>
                  <a:lnTo>
                    <a:pt x="811777" y="249335"/>
                  </a:lnTo>
                  <a:lnTo>
                    <a:pt x="791171" y="285573"/>
                  </a:lnTo>
                  <a:lnTo>
                    <a:pt x="612983" y="598939"/>
                  </a:lnTo>
                  <a:lnTo>
                    <a:pt x="596349" y="715336"/>
                  </a:lnTo>
                  <a:lnTo>
                    <a:pt x="480326" y="1014839"/>
                  </a:lnTo>
                  <a:lnTo>
                    <a:pt x="33267" y="1014839"/>
                  </a:lnTo>
                  <a:lnTo>
                    <a:pt x="0" y="598939"/>
                  </a:lnTo>
                  <a:lnTo>
                    <a:pt x="414205" y="532247"/>
                  </a:lnTo>
                </a:path>
              </a:pathLst>
            </a:custGeom>
            <a:ln w="65602">
              <a:solidFill>
                <a:srgbClr val="ED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102057" y="4293138"/>
            <a:ext cx="1558290" cy="1547495"/>
            <a:chOff x="7102057" y="4293138"/>
            <a:chExt cx="1558290" cy="1547495"/>
          </a:xfrm>
        </p:grpSpPr>
        <p:sp>
          <p:nvSpPr>
            <p:cNvPr id="11" name="object 11"/>
            <p:cNvSpPr/>
            <p:nvPr/>
          </p:nvSpPr>
          <p:spPr>
            <a:xfrm>
              <a:off x="7483443" y="4675890"/>
              <a:ext cx="795655" cy="781685"/>
            </a:xfrm>
            <a:custGeom>
              <a:avLst/>
              <a:gdLst/>
              <a:ahLst/>
              <a:cxnLst/>
              <a:rect l="l" t="t" r="r" b="b"/>
              <a:pathLst>
                <a:path w="795654" h="781685">
                  <a:moveTo>
                    <a:pt x="397621" y="0"/>
                  </a:moveTo>
                  <a:lnTo>
                    <a:pt x="99405" y="99839"/>
                  </a:lnTo>
                  <a:lnTo>
                    <a:pt x="0" y="382751"/>
                  </a:lnTo>
                  <a:lnTo>
                    <a:pt x="99405" y="648694"/>
                  </a:lnTo>
                  <a:lnTo>
                    <a:pt x="397621" y="781665"/>
                  </a:lnTo>
                  <a:lnTo>
                    <a:pt x="662537" y="648694"/>
                  </a:lnTo>
                  <a:lnTo>
                    <a:pt x="795243" y="382751"/>
                  </a:lnTo>
                  <a:lnTo>
                    <a:pt x="662537" y="99839"/>
                  </a:lnTo>
                  <a:lnTo>
                    <a:pt x="397621" y="0"/>
                  </a:lnTo>
                  <a:close/>
                </a:path>
              </a:pathLst>
            </a:custGeom>
            <a:solidFill>
              <a:srgbClr val="BABA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02057" y="4293138"/>
              <a:ext cx="1558290" cy="1547495"/>
            </a:xfrm>
            <a:custGeom>
              <a:avLst/>
              <a:gdLst/>
              <a:ahLst/>
              <a:cxnLst/>
              <a:rect l="l" t="t" r="r" b="b"/>
              <a:pathLst>
                <a:path w="1558290" h="1547495">
                  <a:moveTo>
                    <a:pt x="779007" y="0"/>
                  </a:moveTo>
                  <a:lnTo>
                    <a:pt x="779007" y="1547169"/>
                  </a:lnTo>
                </a:path>
                <a:path w="1558290" h="1547495">
                  <a:moveTo>
                    <a:pt x="1557848" y="765503"/>
                  </a:moveTo>
                  <a:lnTo>
                    <a:pt x="0" y="765503"/>
                  </a:lnTo>
                </a:path>
                <a:path w="1558290" h="1547495">
                  <a:moveTo>
                    <a:pt x="215544" y="216203"/>
                  </a:moveTo>
                  <a:lnTo>
                    <a:pt x="1309169" y="1297801"/>
                  </a:lnTo>
                </a:path>
                <a:path w="1558290" h="1547495">
                  <a:moveTo>
                    <a:pt x="1309169" y="232860"/>
                  </a:moveTo>
                  <a:lnTo>
                    <a:pt x="232111" y="1281227"/>
                  </a:lnTo>
                </a:path>
              </a:pathLst>
            </a:custGeom>
            <a:ln w="161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17007" y="4609198"/>
              <a:ext cx="1143635" cy="915669"/>
            </a:xfrm>
            <a:custGeom>
              <a:avLst/>
              <a:gdLst/>
              <a:ahLst/>
              <a:cxnLst/>
              <a:rect l="l" t="t" r="r" b="b"/>
              <a:pathLst>
                <a:path w="1143634" h="915670">
                  <a:moveTo>
                    <a:pt x="0" y="0"/>
                  </a:moveTo>
                  <a:lnTo>
                    <a:pt x="281814" y="449443"/>
                  </a:lnTo>
                  <a:lnTo>
                    <a:pt x="364652" y="532297"/>
                  </a:lnTo>
                  <a:lnTo>
                    <a:pt x="464057" y="682254"/>
                  </a:lnTo>
                  <a:lnTo>
                    <a:pt x="911547" y="915049"/>
                  </a:lnTo>
                  <a:lnTo>
                    <a:pt x="1143493" y="449443"/>
                  </a:lnTo>
                  <a:lnTo>
                    <a:pt x="613000" y="282928"/>
                  </a:lnTo>
                  <a:lnTo>
                    <a:pt x="464057" y="2829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17007" y="4609198"/>
              <a:ext cx="1143635" cy="915669"/>
            </a:xfrm>
            <a:custGeom>
              <a:avLst/>
              <a:gdLst/>
              <a:ahLst/>
              <a:cxnLst/>
              <a:rect l="l" t="t" r="r" b="b"/>
              <a:pathLst>
                <a:path w="1143634" h="915670">
                  <a:moveTo>
                    <a:pt x="0" y="0"/>
                  </a:moveTo>
                  <a:lnTo>
                    <a:pt x="213449" y="130136"/>
                  </a:lnTo>
                  <a:lnTo>
                    <a:pt x="464057" y="282928"/>
                  </a:lnTo>
                  <a:lnTo>
                    <a:pt x="613000" y="282928"/>
                  </a:lnTo>
                  <a:lnTo>
                    <a:pt x="820499" y="348060"/>
                  </a:lnTo>
                  <a:lnTo>
                    <a:pt x="1143493" y="449443"/>
                  </a:lnTo>
                  <a:lnTo>
                    <a:pt x="911547" y="915049"/>
                  </a:lnTo>
                  <a:lnTo>
                    <a:pt x="464057" y="682254"/>
                  </a:lnTo>
                  <a:lnTo>
                    <a:pt x="364652" y="532297"/>
                  </a:lnTo>
                  <a:lnTo>
                    <a:pt x="281814" y="449443"/>
                  </a:lnTo>
                  <a:lnTo>
                    <a:pt x="0" y="0"/>
                  </a:lnTo>
                </a:path>
              </a:pathLst>
            </a:custGeom>
            <a:ln w="32363">
              <a:solidFill>
                <a:srgbClr val="ED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283327" y="5927625"/>
            <a:ext cx="3662679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84680" algn="l"/>
              </a:tabLst>
            </a:pPr>
            <a:r>
              <a:rPr sz="1550" spc="5" dirty="0">
                <a:latin typeface="Arial MT"/>
                <a:cs typeface="Arial MT"/>
              </a:rPr>
              <a:t>Bob’s</a:t>
            </a:r>
            <a:r>
              <a:rPr sz="1550" spc="10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performance	</a:t>
            </a:r>
            <a:r>
              <a:rPr sz="1550" spc="-5" dirty="0">
                <a:latin typeface="Arial MT"/>
                <a:cs typeface="Arial MT"/>
              </a:rPr>
              <a:t>Tony’s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spc="5" dirty="0">
                <a:latin typeface="Arial MT"/>
                <a:cs typeface="Arial MT"/>
              </a:rPr>
              <a:t>performance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12026" y="6363715"/>
            <a:ext cx="12407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400" spc="-9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60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1151" y="172265"/>
            <a:ext cx="3610977" cy="222209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083555" y="2470531"/>
            <a:ext cx="3833495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https://syncedreview.com/2019/08/16/deepmind- </a:t>
            </a:r>
            <a:r>
              <a:rPr sz="1400" spc="-375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bsuite-evaluates-reinforcement-learning-agents</a:t>
            </a: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/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732" y="1718436"/>
            <a:ext cx="4114800" cy="24384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2235" y="3499865"/>
            <a:ext cx="4114800" cy="26003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6303" y="625221"/>
            <a:ext cx="3250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Pre-attentive </a:t>
            </a:r>
            <a:r>
              <a:rPr sz="1800" spc="-10" dirty="0"/>
              <a:t>attributes </a:t>
            </a:r>
            <a:r>
              <a:rPr sz="1800" dirty="0"/>
              <a:t>can </a:t>
            </a:r>
            <a:r>
              <a:rPr sz="1800" spc="-10" dirty="0"/>
              <a:t>help </a:t>
            </a:r>
            <a:r>
              <a:rPr sz="1800" spc="-490" dirty="0"/>
              <a:t> </a:t>
            </a:r>
            <a:r>
              <a:rPr sz="1800" spc="-5" dirty="0"/>
              <a:t>observers </a:t>
            </a:r>
            <a:r>
              <a:rPr sz="1800" dirty="0"/>
              <a:t>to</a:t>
            </a:r>
            <a:r>
              <a:rPr sz="1800" spc="-10" dirty="0"/>
              <a:t> </a:t>
            </a:r>
            <a:r>
              <a:rPr sz="1800" dirty="0"/>
              <a:t>see</a:t>
            </a:r>
            <a:r>
              <a:rPr sz="1800" spc="-25" dirty="0"/>
              <a:t> </a:t>
            </a:r>
            <a:r>
              <a:rPr sz="1800" spc="-5" dirty="0"/>
              <a:t>before though</a:t>
            </a: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8471916" y="6446122"/>
            <a:ext cx="16129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5</a:t>
            </a:fld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7701" y="1223898"/>
            <a:ext cx="342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Example: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Count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7s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913" y="5071313"/>
            <a:ext cx="3362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https://www.youtube.com/watch?time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_continue=121&amp;v=AiD6etOB6qI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863549"/>
            <a:ext cx="8023859" cy="4490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scatterplot</a:t>
            </a:r>
            <a:r>
              <a:rPr sz="1800" spc="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matrix</a:t>
            </a:r>
            <a:r>
              <a:rPr sz="1800" spc="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(SPLOM)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applicable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higher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dimensions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 MT"/>
                <a:cs typeface="Arial MT"/>
              </a:rPr>
              <a:t>However,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attributes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increase,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number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different </a:t>
            </a:r>
            <a:r>
              <a:rPr sz="1800" spc="-10" dirty="0">
                <a:latin typeface="Arial MT"/>
                <a:cs typeface="Arial MT"/>
              </a:rPr>
              <a:t>pairs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increases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rapidly: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255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 MT"/>
                <a:cs typeface="Arial MT"/>
              </a:rPr>
              <a:t>2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-&gt; 1 scatterplot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23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 MT"/>
                <a:cs typeface="Arial MT"/>
              </a:rPr>
              <a:t>3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-&gt;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 scatterplots</a:t>
            </a:r>
            <a:endParaRPr sz="16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23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 MT"/>
                <a:cs typeface="Arial MT"/>
              </a:rPr>
              <a:t>4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-&gt;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6 scatterplots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Arial MT"/>
              <a:cs typeface="Arial MT"/>
            </a:endParaRPr>
          </a:p>
          <a:p>
            <a:pPr marL="469900" marR="4526915">
              <a:lnSpc>
                <a:spcPct val="120100"/>
              </a:lnSpc>
            </a:pPr>
            <a:r>
              <a:rPr sz="1600" spc="-5" dirty="0">
                <a:latin typeface="Arial MT"/>
                <a:cs typeface="Arial MT"/>
              </a:rPr>
              <a:t>We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may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try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reduce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number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 dimensions keeping the </a:t>
            </a:r>
            <a:r>
              <a:rPr sz="1600" spc="-10" dirty="0">
                <a:latin typeface="Arial MT"/>
                <a:cs typeface="Arial MT"/>
              </a:rPr>
              <a:t>more </a:t>
            </a:r>
            <a:r>
              <a:rPr sz="1600" spc="-5" dirty="0">
                <a:latin typeface="Arial MT"/>
                <a:cs typeface="Arial MT"/>
              </a:rPr>
              <a:t> relevant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3050" y="2032000"/>
            <a:ext cx="4600575" cy="40671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91076" y="6195771"/>
            <a:ext cx="4423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Scatterplot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matrix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6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attributes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 car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dataset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62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2742" y="808672"/>
            <a:ext cx="3503929" cy="6845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Another </a:t>
            </a:r>
            <a:r>
              <a:rPr sz="1800" spc="-10" dirty="0">
                <a:latin typeface="Arial MT"/>
                <a:cs typeface="Arial MT"/>
              </a:rPr>
              <a:t>example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Scatterplot</a:t>
            </a:r>
            <a:endParaRPr sz="1800">
              <a:latin typeface="Arial MT"/>
              <a:cs typeface="Arial MT"/>
            </a:endParaRPr>
          </a:p>
          <a:p>
            <a:pPr marL="32956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 MT"/>
                <a:cs typeface="Arial MT"/>
              </a:rPr>
              <a:t>matrix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dataset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5110" y="916250"/>
            <a:ext cx="4746426" cy="49511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44333" y="5674563"/>
            <a:ext cx="17100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7575D1"/>
                </a:solidFill>
                <a:latin typeface="Arial MT"/>
                <a:cs typeface="Arial MT"/>
              </a:rPr>
              <a:t>(Heer,</a:t>
            </a:r>
            <a:r>
              <a:rPr sz="1600" spc="5" dirty="0">
                <a:solidFill>
                  <a:srgbClr val="7575D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575D1"/>
                </a:solidFill>
                <a:latin typeface="Arial MT"/>
                <a:cs typeface="Arial MT"/>
              </a:rPr>
              <a:t>et</a:t>
            </a:r>
            <a:r>
              <a:rPr sz="1600" spc="-10" dirty="0">
                <a:solidFill>
                  <a:srgbClr val="7575D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7575D1"/>
                </a:solidFill>
                <a:latin typeface="Arial MT"/>
                <a:cs typeface="Arial MT"/>
              </a:rPr>
              <a:t>al., </a:t>
            </a:r>
            <a:r>
              <a:rPr sz="1600" spc="-10" dirty="0">
                <a:solidFill>
                  <a:srgbClr val="7575D1"/>
                </a:solidFill>
                <a:latin typeface="Arial MT"/>
                <a:cs typeface="Arial MT"/>
              </a:rPr>
              <a:t>2010)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63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7217" y="647827"/>
            <a:ext cx="304863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single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scatterplot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 together</a:t>
            </a:r>
            <a:r>
              <a:rPr sz="1800" spc="-15" dirty="0">
                <a:latin typeface="Arial MT"/>
                <a:cs typeface="Arial MT"/>
              </a:rPr>
              <a:t> with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other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encoding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techniques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of</a:t>
            </a:r>
            <a:r>
              <a:rPr sz="1800" spc="-10" dirty="0">
                <a:latin typeface="Arial MT"/>
                <a:cs typeface="Arial MT"/>
              </a:rPr>
              <a:t> higher </a:t>
            </a:r>
            <a:r>
              <a:rPr sz="1800" spc="-5" dirty="0">
                <a:latin typeface="Arial MT"/>
                <a:cs typeface="Arial MT"/>
              </a:rPr>
              <a:t> dimension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4377" y="0"/>
            <a:ext cx="4720572" cy="29241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29858" y="3107182"/>
            <a:ext cx="2777490" cy="18440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https://spotfire.tibco.com/resources</a:t>
            </a:r>
            <a:endParaRPr sz="1400">
              <a:latin typeface="Arial MT"/>
              <a:cs typeface="Arial MT"/>
            </a:endParaRPr>
          </a:p>
          <a:p>
            <a:pPr marL="12700" marR="476884">
              <a:lnSpc>
                <a:spcPct val="100000"/>
              </a:lnSpc>
            </a:pP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/product-demonstration- </a:t>
            </a:r>
            <a:r>
              <a:rPr sz="1400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in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t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era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c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t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i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v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e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/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e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x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pen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s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e-</a:t>
            </a:r>
            <a:r>
              <a:rPr sz="14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a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n</a:t>
            </a:r>
            <a:r>
              <a:rPr sz="14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a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l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y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t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i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cs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Arial MT"/>
              <a:cs typeface="Arial MT"/>
            </a:endParaRPr>
          </a:p>
          <a:p>
            <a:pPr marL="40640" marR="42545">
              <a:lnSpc>
                <a:spcPct val="100000"/>
              </a:lnSpc>
            </a:pP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https://www.mathworks.com/matla </a:t>
            </a:r>
            <a:r>
              <a:rPr sz="1400" spc="-375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bcentral/fileexchange/48005- </a:t>
            </a:r>
            <a:r>
              <a:rPr sz="1400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bubbleplot-multidimensional- </a:t>
            </a:r>
            <a:r>
              <a:rPr sz="1400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scatter-plots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225" y="3000373"/>
            <a:ext cx="6048375" cy="38099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64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217" y="521284"/>
            <a:ext cx="42164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A </a:t>
            </a:r>
            <a:r>
              <a:rPr sz="2000" spc="-5" dirty="0"/>
              <a:t>scatterplot</a:t>
            </a:r>
            <a:r>
              <a:rPr sz="2000" spc="-35" dirty="0"/>
              <a:t> </a:t>
            </a:r>
            <a:r>
              <a:rPr sz="2000" spc="-5" dirty="0"/>
              <a:t>representing</a:t>
            </a:r>
            <a:r>
              <a:rPr sz="2000" spc="-35" dirty="0"/>
              <a:t> </a:t>
            </a:r>
            <a:r>
              <a:rPr sz="2000" dirty="0"/>
              <a:t>5</a:t>
            </a:r>
            <a:r>
              <a:rPr sz="2000" spc="5" dirty="0"/>
              <a:t> </a:t>
            </a:r>
            <a:r>
              <a:rPr sz="2000" spc="-5" dirty="0"/>
              <a:t>variables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47217" y="1132713"/>
            <a:ext cx="7804784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Hans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Rosling's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200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Countries,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200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Years, </a:t>
            </a:r>
            <a:r>
              <a:rPr sz="1800" dirty="0">
                <a:latin typeface="Arial MT"/>
                <a:cs typeface="Arial MT"/>
              </a:rPr>
              <a:t>4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Minutes: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120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000</a:t>
            </a:r>
            <a:r>
              <a:rPr sz="1800" spc="-10" dirty="0">
                <a:latin typeface="Arial MT"/>
                <a:cs typeface="Arial MT"/>
              </a:rPr>
              <a:t> values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Income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(x),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Age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expectancy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(y)</a:t>
            </a:r>
            <a:r>
              <a:rPr sz="1600" spc="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Time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(t),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Continent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(colour),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Population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(size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circle)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19275" y="2282825"/>
            <a:ext cx="5416550" cy="4060825"/>
            <a:chOff x="1819275" y="2282825"/>
            <a:chExt cx="5416550" cy="40608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9275" y="2282825"/>
              <a:ext cx="5416550" cy="40608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4426" y="2927350"/>
              <a:ext cx="5286375" cy="29718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33397" y="6392669"/>
            <a:ext cx="437769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https://www.youtube.com/watch?v=jbkSRLYSojo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65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66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0978" y="3479800"/>
            <a:ext cx="5448300" cy="28765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0674" y="1208278"/>
            <a:ext cx="772477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Graduated</a:t>
            </a:r>
            <a:r>
              <a:rPr sz="1800" spc="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EC4DCF"/>
                </a:solidFill>
                <a:latin typeface="Arial MT"/>
                <a:cs typeface="Arial MT"/>
              </a:rPr>
              <a:t>Symbol</a:t>
            </a:r>
            <a:r>
              <a:rPr sz="1800" spc="3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Maps</a:t>
            </a:r>
            <a:r>
              <a:rPr sz="1800" spc="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alternative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choropleth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map;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har char="•"/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17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Arial MT"/>
                <a:cs typeface="Arial MT"/>
              </a:rPr>
              <a:t>Symbols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placed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over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underlying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map;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5" dirty="0">
                <a:latin typeface="Arial MT"/>
                <a:cs typeface="Arial MT"/>
              </a:rPr>
              <a:t> show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dimensions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Arial MT"/>
                <a:cs typeface="Arial MT"/>
              </a:rPr>
              <a:t>Avoid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confounding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geographic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values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846" y="6230823"/>
            <a:ext cx="2057400" cy="49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Obesity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US </a:t>
            </a:r>
            <a:r>
              <a:rPr sz="1400" b="1" dirty="0">
                <a:latin typeface="Arial"/>
                <a:cs typeface="Arial"/>
              </a:rPr>
              <a:t>(2008)</a:t>
            </a:r>
            <a:endParaRPr sz="14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  <a:spcBef>
                <a:spcPts val="85"/>
              </a:spcBef>
            </a:pP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(Heer</a:t>
            </a:r>
            <a:r>
              <a:rPr sz="16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2010)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4528" y="3478005"/>
            <a:ext cx="5299471" cy="33506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67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674" y="1208278"/>
            <a:ext cx="7957184" cy="4164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Cartograms</a:t>
            </a:r>
            <a:r>
              <a:rPr sz="1800" spc="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distort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shape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geographic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regions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area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directly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encodes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5" dirty="0">
                <a:latin typeface="Arial MT"/>
                <a:cs typeface="Arial MT"/>
              </a:rPr>
              <a:t> data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Arial MT"/>
                <a:cs typeface="Arial MT"/>
              </a:rPr>
              <a:t>There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 several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38671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Dorling</a:t>
            </a:r>
            <a:r>
              <a:rPr sz="1800" spc="15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C4DCF"/>
                </a:solidFill>
                <a:latin typeface="Arial MT"/>
                <a:cs typeface="Arial MT"/>
              </a:rPr>
              <a:t>cartograms</a:t>
            </a:r>
            <a:r>
              <a:rPr sz="1800" spc="10" dirty="0">
                <a:solidFill>
                  <a:srgbClr val="EC4DC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geographic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sized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circle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placed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resemble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true</a:t>
            </a:r>
            <a:r>
              <a:rPr sz="1800" spc="-10" dirty="0">
                <a:latin typeface="Arial MT"/>
                <a:cs typeface="Arial MT"/>
              </a:rPr>
              <a:t> geographic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configuration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 MT"/>
              <a:cs typeface="Arial MT"/>
            </a:endParaRPr>
          </a:p>
          <a:p>
            <a:pPr marL="400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example: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180340" indent="-140970">
              <a:lnSpc>
                <a:spcPct val="100000"/>
              </a:lnSpc>
              <a:buChar char="-"/>
              <a:tabLst>
                <a:tab pos="180975" algn="l"/>
              </a:tabLst>
            </a:pPr>
            <a:r>
              <a:rPr sz="1800" spc="-5" dirty="0">
                <a:latin typeface="Arial MT"/>
                <a:cs typeface="Arial MT"/>
              </a:rPr>
              <a:t>area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encodes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total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endParaRPr sz="1800">
              <a:latin typeface="Arial MT"/>
              <a:cs typeface="Arial MT"/>
            </a:endParaRPr>
          </a:p>
          <a:p>
            <a:pPr marL="400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obese</a:t>
            </a:r>
            <a:r>
              <a:rPr sz="1800" spc="-10" dirty="0">
                <a:latin typeface="Arial MT"/>
                <a:cs typeface="Arial MT"/>
              </a:rPr>
              <a:t> people </a:t>
            </a:r>
            <a:r>
              <a:rPr sz="1800" spc="-5" dirty="0">
                <a:latin typeface="Arial MT"/>
                <a:cs typeface="Arial MT"/>
              </a:rPr>
              <a:t>per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40005" marR="4885690">
              <a:lnSpc>
                <a:spcPct val="100000"/>
              </a:lnSpc>
              <a:buChar char="-"/>
              <a:tabLst>
                <a:tab pos="180975" algn="l"/>
              </a:tabLst>
            </a:pPr>
            <a:r>
              <a:rPr sz="1800" spc="-5" dirty="0">
                <a:latin typeface="Arial MT"/>
                <a:cs typeface="Arial MT"/>
              </a:rPr>
              <a:t>color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encodes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percentage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obese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population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2406" y="6076899"/>
            <a:ext cx="2057400" cy="493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Obesity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US </a:t>
            </a:r>
            <a:r>
              <a:rPr sz="1400" b="1" dirty="0">
                <a:latin typeface="Arial"/>
                <a:cs typeface="Arial"/>
              </a:rPr>
              <a:t>(2008)</a:t>
            </a:r>
            <a:endParaRPr sz="14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85"/>
              </a:spcBef>
            </a:pP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(Heer</a:t>
            </a:r>
            <a:r>
              <a:rPr sz="16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et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al.,</a:t>
            </a:r>
            <a:r>
              <a:rPr sz="16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2010)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473" y="5978144"/>
            <a:ext cx="74993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https://geographical.co.uk/places/mapping/item/1981-us-election-cartogram-special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1935" y="764730"/>
            <a:ext cx="6731889" cy="518363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68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168" y="4249039"/>
            <a:ext cx="7540625" cy="1742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89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Chernoff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Faces allow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encoded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features 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cartoon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faces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They </a:t>
            </a:r>
            <a:r>
              <a:rPr sz="1800" spc="-15" dirty="0">
                <a:latin typeface="Arial MT"/>
                <a:cs typeface="Arial MT"/>
              </a:rPr>
              <a:t>were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originally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study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geological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samples,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characterized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18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(https://en.wikipedia.org/wiki/Chernoff_face</a:t>
            </a:r>
            <a:r>
              <a:rPr sz="1600" spc="-5" dirty="0">
                <a:latin typeface="Arial MT"/>
                <a:cs typeface="Arial MT"/>
              </a:rPr>
              <a:t>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2594" y="811529"/>
            <a:ext cx="8111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20000"/>
                </a:solidFill>
              </a:rPr>
              <a:t>Icons</a:t>
            </a:r>
            <a:r>
              <a:rPr sz="1800" dirty="0">
                <a:solidFill>
                  <a:srgbClr val="E20000"/>
                </a:solidFill>
              </a:rPr>
              <a:t> </a:t>
            </a:r>
            <a:r>
              <a:rPr sz="1800" dirty="0"/>
              <a:t>(aka</a:t>
            </a:r>
            <a:r>
              <a:rPr sz="1800" spc="-5" dirty="0"/>
              <a:t> </a:t>
            </a:r>
            <a:r>
              <a:rPr sz="1800" spc="-10" dirty="0"/>
              <a:t>glyphs)</a:t>
            </a:r>
            <a:r>
              <a:rPr sz="1800" spc="40" dirty="0"/>
              <a:t> </a:t>
            </a:r>
            <a:r>
              <a:rPr sz="1800" spc="-5" dirty="0"/>
              <a:t>represent</a:t>
            </a:r>
            <a:r>
              <a:rPr sz="1800" spc="20" dirty="0"/>
              <a:t> </a:t>
            </a:r>
            <a:r>
              <a:rPr sz="1800" dirty="0"/>
              <a:t>a </a:t>
            </a:r>
            <a:r>
              <a:rPr sz="1800" spc="-10" dirty="0"/>
              <a:t>number</a:t>
            </a:r>
            <a:r>
              <a:rPr sz="1800" spc="10" dirty="0"/>
              <a:t> </a:t>
            </a:r>
            <a:r>
              <a:rPr sz="1800" spc="-5" dirty="0"/>
              <a:t>of attributes</a:t>
            </a:r>
            <a:r>
              <a:rPr sz="1800" spc="5" dirty="0"/>
              <a:t> </a:t>
            </a:r>
            <a:r>
              <a:rPr sz="1800" spc="-10" dirty="0"/>
              <a:t>qualitatively</a:t>
            </a:r>
            <a:r>
              <a:rPr sz="1800" spc="25" dirty="0"/>
              <a:t> </a:t>
            </a:r>
            <a:r>
              <a:rPr sz="1800" spc="-5" dirty="0"/>
              <a:t>or</a:t>
            </a:r>
            <a:r>
              <a:rPr sz="1800" dirty="0"/>
              <a:t> </a:t>
            </a:r>
            <a:r>
              <a:rPr sz="1800" spc="-5" dirty="0"/>
              <a:t>quantitatively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169" y="1732690"/>
            <a:ext cx="3280814" cy="22067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0240" y="1577187"/>
            <a:ext cx="2834393" cy="23699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53127" y="1528953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2209" y="3674109"/>
            <a:ext cx="101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x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04025" y="2270125"/>
            <a:ext cx="434340" cy="226695"/>
          </a:xfrm>
          <a:custGeom>
            <a:avLst/>
            <a:gdLst/>
            <a:ahLst/>
            <a:cxnLst/>
            <a:rect l="l" t="t" r="r" b="b"/>
            <a:pathLst>
              <a:path w="434340" h="226694">
                <a:moveTo>
                  <a:pt x="26306" y="14227"/>
                </a:moveTo>
                <a:lnTo>
                  <a:pt x="16916" y="14837"/>
                </a:lnTo>
                <a:lnTo>
                  <a:pt x="22071" y="22721"/>
                </a:lnTo>
                <a:lnTo>
                  <a:pt x="429641" y="226567"/>
                </a:lnTo>
                <a:lnTo>
                  <a:pt x="433958" y="217932"/>
                </a:lnTo>
                <a:lnTo>
                  <a:pt x="26306" y="14227"/>
                </a:lnTo>
                <a:close/>
              </a:path>
              <a:path w="434340" h="226694">
                <a:moveTo>
                  <a:pt x="98805" y="0"/>
                </a:moveTo>
                <a:lnTo>
                  <a:pt x="96139" y="126"/>
                </a:lnTo>
                <a:lnTo>
                  <a:pt x="0" y="6350"/>
                </a:lnTo>
                <a:lnTo>
                  <a:pt x="54101" y="89153"/>
                </a:lnTo>
                <a:lnTo>
                  <a:pt x="57150" y="89788"/>
                </a:lnTo>
                <a:lnTo>
                  <a:pt x="61468" y="86995"/>
                </a:lnTo>
                <a:lnTo>
                  <a:pt x="62102" y="83947"/>
                </a:lnTo>
                <a:lnTo>
                  <a:pt x="22071" y="22721"/>
                </a:lnTo>
                <a:lnTo>
                  <a:pt x="6350" y="14859"/>
                </a:lnTo>
                <a:lnTo>
                  <a:pt x="10541" y="6350"/>
                </a:lnTo>
                <a:lnTo>
                  <a:pt x="101303" y="6350"/>
                </a:lnTo>
                <a:lnTo>
                  <a:pt x="101092" y="1904"/>
                </a:lnTo>
                <a:lnTo>
                  <a:pt x="98805" y="0"/>
                </a:lnTo>
                <a:close/>
              </a:path>
              <a:path w="434340" h="226694">
                <a:moveTo>
                  <a:pt x="10541" y="6350"/>
                </a:moveTo>
                <a:lnTo>
                  <a:pt x="6350" y="14859"/>
                </a:lnTo>
                <a:lnTo>
                  <a:pt x="22071" y="22721"/>
                </a:lnTo>
                <a:lnTo>
                  <a:pt x="17262" y="15366"/>
                </a:lnTo>
                <a:lnTo>
                  <a:pt x="8763" y="15366"/>
                </a:lnTo>
                <a:lnTo>
                  <a:pt x="12446" y="8000"/>
                </a:lnTo>
                <a:lnTo>
                  <a:pt x="13844" y="8000"/>
                </a:lnTo>
                <a:lnTo>
                  <a:pt x="10541" y="6350"/>
                </a:lnTo>
                <a:close/>
              </a:path>
              <a:path w="434340" h="226694">
                <a:moveTo>
                  <a:pt x="12446" y="8000"/>
                </a:moveTo>
                <a:lnTo>
                  <a:pt x="8763" y="15366"/>
                </a:lnTo>
                <a:lnTo>
                  <a:pt x="16916" y="14837"/>
                </a:lnTo>
                <a:lnTo>
                  <a:pt x="12446" y="8000"/>
                </a:lnTo>
                <a:close/>
              </a:path>
              <a:path w="434340" h="226694">
                <a:moveTo>
                  <a:pt x="16916" y="14837"/>
                </a:moveTo>
                <a:lnTo>
                  <a:pt x="8763" y="15366"/>
                </a:lnTo>
                <a:lnTo>
                  <a:pt x="17262" y="15366"/>
                </a:lnTo>
                <a:lnTo>
                  <a:pt x="16916" y="14837"/>
                </a:lnTo>
                <a:close/>
              </a:path>
              <a:path w="434340" h="226694">
                <a:moveTo>
                  <a:pt x="13844" y="8000"/>
                </a:moveTo>
                <a:lnTo>
                  <a:pt x="12446" y="8000"/>
                </a:lnTo>
                <a:lnTo>
                  <a:pt x="16916" y="14837"/>
                </a:lnTo>
                <a:lnTo>
                  <a:pt x="26306" y="14227"/>
                </a:lnTo>
                <a:lnTo>
                  <a:pt x="13844" y="8000"/>
                </a:lnTo>
                <a:close/>
              </a:path>
              <a:path w="434340" h="226694">
                <a:moveTo>
                  <a:pt x="101303" y="6350"/>
                </a:moveTo>
                <a:lnTo>
                  <a:pt x="10541" y="6350"/>
                </a:lnTo>
                <a:lnTo>
                  <a:pt x="26306" y="14227"/>
                </a:lnTo>
                <a:lnTo>
                  <a:pt x="96774" y="9651"/>
                </a:lnTo>
                <a:lnTo>
                  <a:pt x="99441" y="9525"/>
                </a:lnTo>
                <a:lnTo>
                  <a:pt x="101346" y="7238"/>
                </a:lnTo>
                <a:lnTo>
                  <a:pt x="101303" y="6350"/>
                </a:lnTo>
                <a:close/>
              </a:path>
            </a:pathLst>
          </a:custGeom>
          <a:solidFill>
            <a:srgbClr val="EC4D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42581" y="2543683"/>
            <a:ext cx="727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A</a:t>
            </a:r>
            <a:r>
              <a:rPr sz="1200" i="1" spc="-4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str</a:t>
            </a:r>
            <a:r>
              <a:rPr sz="1200" i="1" spc="5" dirty="0">
                <a:latin typeface="Arial"/>
                <a:cs typeface="Arial"/>
              </a:rPr>
              <a:t>ange</a:t>
            </a:r>
            <a:r>
              <a:rPr sz="1200" i="1" dirty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69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321933" y="3642486"/>
            <a:ext cx="10350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3B8B92"/>
                </a:solidFill>
                <a:latin typeface="Arial MT"/>
                <a:cs typeface="Arial MT"/>
              </a:rPr>
              <a:t>(</a:t>
            </a:r>
            <a:r>
              <a:rPr sz="1400" spc="-55" dirty="0">
                <a:solidFill>
                  <a:srgbClr val="3B8B92"/>
                </a:solidFill>
                <a:latin typeface="Arial MT"/>
                <a:cs typeface="Arial MT"/>
              </a:rPr>
              <a:t>T</a:t>
            </a:r>
            <a:r>
              <a:rPr sz="1400" spc="-5" dirty="0">
                <a:solidFill>
                  <a:srgbClr val="3B8B92"/>
                </a:solidFill>
                <a:latin typeface="Arial MT"/>
                <a:cs typeface="Arial MT"/>
              </a:rPr>
              <a:t>u</a:t>
            </a:r>
            <a:r>
              <a:rPr sz="1400" dirty="0">
                <a:solidFill>
                  <a:srgbClr val="3B8B92"/>
                </a:solidFill>
                <a:latin typeface="Arial MT"/>
                <a:cs typeface="Arial MT"/>
              </a:rPr>
              <a:t>fte,</a:t>
            </a:r>
            <a:r>
              <a:rPr sz="1400" spc="-50" dirty="0">
                <a:solidFill>
                  <a:srgbClr val="3B8B92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3B8B92"/>
                </a:solidFill>
                <a:latin typeface="Arial MT"/>
                <a:cs typeface="Arial MT"/>
              </a:rPr>
              <a:t>2001)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709" y="935228"/>
            <a:ext cx="6546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/>
              <a:t>Multidimensional</a:t>
            </a:r>
            <a:r>
              <a:rPr sz="1800" spc="45" dirty="0"/>
              <a:t> </a:t>
            </a:r>
            <a:r>
              <a:rPr sz="1800" spc="-5" dirty="0"/>
              <a:t>icons</a:t>
            </a:r>
            <a:r>
              <a:rPr sz="1800" dirty="0"/>
              <a:t> </a:t>
            </a:r>
            <a:r>
              <a:rPr sz="1800" spc="-5" dirty="0"/>
              <a:t>representing</a:t>
            </a:r>
            <a:r>
              <a:rPr sz="1800" spc="15" dirty="0"/>
              <a:t> </a:t>
            </a:r>
            <a:r>
              <a:rPr sz="1800" spc="-10" dirty="0"/>
              <a:t>eight</a:t>
            </a:r>
            <a:r>
              <a:rPr sz="1800" spc="20" dirty="0"/>
              <a:t> </a:t>
            </a:r>
            <a:r>
              <a:rPr sz="1800" spc="-10" dirty="0"/>
              <a:t>attributes</a:t>
            </a:r>
            <a:r>
              <a:rPr sz="1800" dirty="0"/>
              <a:t> </a:t>
            </a:r>
            <a:r>
              <a:rPr sz="1800" spc="-5" dirty="0"/>
              <a:t>of</a:t>
            </a:r>
            <a:r>
              <a:rPr sz="1800" spc="5" dirty="0"/>
              <a:t> </a:t>
            </a:r>
            <a:r>
              <a:rPr sz="1800" dirty="0"/>
              <a:t>a</a:t>
            </a:r>
            <a:r>
              <a:rPr sz="1800" spc="-5" dirty="0"/>
              <a:t> </a:t>
            </a:r>
            <a:r>
              <a:rPr sz="1800" spc="-10" dirty="0"/>
              <a:t>dwelling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999508" y="1380483"/>
            <a:ext cx="2371090" cy="1743710"/>
            <a:chOff x="999508" y="1380483"/>
            <a:chExt cx="2371090" cy="1743710"/>
          </a:xfrm>
        </p:grpSpPr>
        <p:sp>
          <p:nvSpPr>
            <p:cNvPr id="4" name="object 4"/>
            <p:cNvSpPr/>
            <p:nvPr/>
          </p:nvSpPr>
          <p:spPr>
            <a:xfrm>
              <a:off x="1275812" y="1389399"/>
              <a:ext cx="1551305" cy="1477010"/>
            </a:xfrm>
            <a:custGeom>
              <a:avLst/>
              <a:gdLst/>
              <a:ahLst/>
              <a:cxnLst/>
              <a:rect l="l" t="t" r="r" b="b"/>
              <a:pathLst>
                <a:path w="1551305" h="1477010">
                  <a:moveTo>
                    <a:pt x="766544" y="0"/>
                  </a:moveTo>
                  <a:lnTo>
                    <a:pt x="0" y="764925"/>
                  </a:lnTo>
                  <a:lnTo>
                    <a:pt x="0" y="1476514"/>
                  </a:lnTo>
                  <a:lnTo>
                    <a:pt x="1550839" y="1476514"/>
                  </a:lnTo>
                  <a:lnTo>
                    <a:pt x="1550839" y="764925"/>
                  </a:lnTo>
                  <a:lnTo>
                    <a:pt x="766544" y="0"/>
                  </a:lnTo>
                  <a:close/>
                </a:path>
              </a:pathLst>
            </a:custGeom>
            <a:solidFill>
              <a:srgbClr val="ED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5812" y="1389399"/>
              <a:ext cx="1551305" cy="1477010"/>
            </a:xfrm>
            <a:custGeom>
              <a:avLst/>
              <a:gdLst/>
              <a:ahLst/>
              <a:cxnLst/>
              <a:rect l="l" t="t" r="r" b="b"/>
              <a:pathLst>
                <a:path w="1551305" h="1477010">
                  <a:moveTo>
                    <a:pt x="0" y="1476514"/>
                  </a:moveTo>
                  <a:lnTo>
                    <a:pt x="0" y="764925"/>
                  </a:lnTo>
                  <a:lnTo>
                    <a:pt x="766544" y="0"/>
                  </a:lnTo>
                  <a:lnTo>
                    <a:pt x="1550839" y="764925"/>
                  </a:lnTo>
                  <a:lnTo>
                    <a:pt x="1550839" y="1476514"/>
                  </a:lnTo>
                  <a:lnTo>
                    <a:pt x="0" y="1476514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8426" y="2848117"/>
              <a:ext cx="1800860" cy="267335"/>
            </a:xfrm>
            <a:custGeom>
              <a:avLst/>
              <a:gdLst/>
              <a:ahLst/>
              <a:cxnLst/>
              <a:rect l="l" t="t" r="r" b="b"/>
              <a:pathLst>
                <a:path w="1800860" h="267335">
                  <a:moveTo>
                    <a:pt x="1800528" y="0"/>
                  </a:moveTo>
                  <a:lnTo>
                    <a:pt x="267386" y="0"/>
                  </a:lnTo>
                  <a:lnTo>
                    <a:pt x="0" y="266838"/>
                  </a:lnTo>
                  <a:lnTo>
                    <a:pt x="1550889" y="266838"/>
                  </a:lnTo>
                  <a:lnTo>
                    <a:pt x="1800528" y="0"/>
                  </a:lnTo>
                  <a:close/>
                </a:path>
              </a:pathLst>
            </a:custGeom>
            <a:solidFill>
              <a:srgbClr val="00E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08426" y="2848117"/>
              <a:ext cx="1800860" cy="267335"/>
            </a:xfrm>
            <a:custGeom>
              <a:avLst/>
              <a:gdLst/>
              <a:ahLst/>
              <a:cxnLst/>
              <a:rect l="l" t="t" r="r" b="b"/>
              <a:pathLst>
                <a:path w="1800860" h="267335">
                  <a:moveTo>
                    <a:pt x="267386" y="0"/>
                  </a:moveTo>
                  <a:lnTo>
                    <a:pt x="0" y="266838"/>
                  </a:lnTo>
                  <a:lnTo>
                    <a:pt x="1550889" y="266838"/>
                  </a:lnTo>
                  <a:lnTo>
                    <a:pt x="1800528" y="0"/>
                  </a:lnTo>
                  <a:lnTo>
                    <a:pt x="267386" y="0"/>
                  </a:lnTo>
                  <a:close/>
                </a:path>
              </a:pathLst>
            </a:custGeom>
            <a:ln w="178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89736" y="2367816"/>
              <a:ext cx="178435" cy="196215"/>
            </a:xfrm>
            <a:custGeom>
              <a:avLst/>
              <a:gdLst/>
              <a:ahLst/>
              <a:cxnLst/>
              <a:rect l="l" t="t" r="r" b="b"/>
              <a:pathLst>
                <a:path w="178435" h="196214">
                  <a:moveTo>
                    <a:pt x="178263" y="0"/>
                  </a:moveTo>
                  <a:lnTo>
                    <a:pt x="0" y="0"/>
                  </a:lnTo>
                  <a:lnTo>
                    <a:pt x="0" y="195676"/>
                  </a:lnTo>
                  <a:lnTo>
                    <a:pt x="178263" y="195676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89736" y="2367816"/>
              <a:ext cx="178435" cy="196215"/>
            </a:xfrm>
            <a:custGeom>
              <a:avLst/>
              <a:gdLst/>
              <a:ahLst/>
              <a:cxnLst/>
              <a:rect l="l" t="t" r="r" b="b"/>
              <a:pathLst>
                <a:path w="178435" h="196214">
                  <a:moveTo>
                    <a:pt x="0" y="195676"/>
                  </a:moveTo>
                  <a:lnTo>
                    <a:pt x="178263" y="195676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95676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4966" y="2367816"/>
              <a:ext cx="196215" cy="196215"/>
            </a:xfrm>
            <a:custGeom>
              <a:avLst/>
              <a:gdLst/>
              <a:ahLst/>
              <a:cxnLst/>
              <a:rect l="l" t="t" r="r" b="b"/>
              <a:pathLst>
                <a:path w="196214" h="196214">
                  <a:moveTo>
                    <a:pt x="196082" y="0"/>
                  </a:moveTo>
                  <a:lnTo>
                    <a:pt x="0" y="0"/>
                  </a:lnTo>
                  <a:lnTo>
                    <a:pt x="0" y="195676"/>
                  </a:lnTo>
                  <a:lnTo>
                    <a:pt x="196082" y="195676"/>
                  </a:lnTo>
                  <a:lnTo>
                    <a:pt x="19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4966" y="2367816"/>
              <a:ext cx="196215" cy="196215"/>
            </a:xfrm>
            <a:custGeom>
              <a:avLst/>
              <a:gdLst/>
              <a:ahLst/>
              <a:cxnLst/>
              <a:rect l="l" t="t" r="r" b="b"/>
              <a:pathLst>
                <a:path w="196214" h="196214">
                  <a:moveTo>
                    <a:pt x="0" y="195676"/>
                  </a:moveTo>
                  <a:lnTo>
                    <a:pt x="196082" y="195676"/>
                  </a:lnTo>
                  <a:lnTo>
                    <a:pt x="196082" y="0"/>
                  </a:lnTo>
                  <a:lnTo>
                    <a:pt x="0" y="0"/>
                  </a:lnTo>
                  <a:lnTo>
                    <a:pt x="0" y="195676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78002" y="2367816"/>
              <a:ext cx="196215" cy="196215"/>
            </a:xfrm>
            <a:custGeom>
              <a:avLst/>
              <a:gdLst/>
              <a:ahLst/>
              <a:cxnLst/>
              <a:rect l="l" t="t" r="r" b="b"/>
              <a:pathLst>
                <a:path w="196214" h="196214">
                  <a:moveTo>
                    <a:pt x="196082" y="0"/>
                  </a:moveTo>
                  <a:lnTo>
                    <a:pt x="0" y="0"/>
                  </a:lnTo>
                  <a:lnTo>
                    <a:pt x="0" y="195676"/>
                  </a:lnTo>
                  <a:lnTo>
                    <a:pt x="196082" y="195676"/>
                  </a:lnTo>
                  <a:lnTo>
                    <a:pt x="19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78002" y="2367816"/>
              <a:ext cx="196215" cy="196215"/>
            </a:xfrm>
            <a:custGeom>
              <a:avLst/>
              <a:gdLst/>
              <a:ahLst/>
              <a:cxnLst/>
              <a:rect l="l" t="t" r="r" b="b"/>
              <a:pathLst>
                <a:path w="196214" h="196214">
                  <a:moveTo>
                    <a:pt x="0" y="195676"/>
                  </a:moveTo>
                  <a:lnTo>
                    <a:pt x="196082" y="195676"/>
                  </a:lnTo>
                  <a:lnTo>
                    <a:pt x="196082" y="0"/>
                  </a:lnTo>
                  <a:lnTo>
                    <a:pt x="0" y="0"/>
                  </a:lnTo>
                  <a:lnTo>
                    <a:pt x="0" y="195676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81055" y="2367816"/>
              <a:ext cx="160655" cy="196215"/>
            </a:xfrm>
            <a:custGeom>
              <a:avLst/>
              <a:gdLst/>
              <a:ahLst/>
              <a:cxnLst/>
              <a:rect l="l" t="t" r="r" b="b"/>
              <a:pathLst>
                <a:path w="160655" h="196214">
                  <a:moveTo>
                    <a:pt x="160437" y="0"/>
                  </a:moveTo>
                  <a:lnTo>
                    <a:pt x="0" y="0"/>
                  </a:lnTo>
                  <a:lnTo>
                    <a:pt x="0" y="195676"/>
                  </a:lnTo>
                  <a:lnTo>
                    <a:pt x="160437" y="195676"/>
                  </a:lnTo>
                  <a:lnTo>
                    <a:pt x="16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81055" y="2367816"/>
              <a:ext cx="160655" cy="196215"/>
            </a:xfrm>
            <a:custGeom>
              <a:avLst/>
              <a:gdLst/>
              <a:ahLst/>
              <a:cxnLst/>
              <a:rect l="l" t="t" r="r" b="b"/>
              <a:pathLst>
                <a:path w="160655" h="196214">
                  <a:moveTo>
                    <a:pt x="0" y="195676"/>
                  </a:moveTo>
                  <a:lnTo>
                    <a:pt x="160437" y="195676"/>
                  </a:lnTo>
                  <a:lnTo>
                    <a:pt x="160437" y="0"/>
                  </a:lnTo>
                  <a:lnTo>
                    <a:pt x="0" y="0"/>
                  </a:lnTo>
                  <a:lnTo>
                    <a:pt x="0" y="195676"/>
                  </a:lnTo>
                  <a:close/>
                </a:path>
              </a:pathLst>
            </a:custGeom>
            <a:ln w="178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4741" y="1914155"/>
              <a:ext cx="231741" cy="17793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31487" y="1923073"/>
              <a:ext cx="267970" cy="231775"/>
            </a:xfrm>
            <a:custGeom>
              <a:avLst/>
              <a:gdLst/>
              <a:ahLst/>
              <a:cxnLst/>
              <a:rect l="l" t="t" r="r" b="b"/>
              <a:pathLst>
                <a:path w="267969" h="231775">
                  <a:moveTo>
                    <a:pt x="133695" y="0"/>
                  </a:moveTo>
                  <a:lnTo>
                    <a:pt x="81651" y="9085"/>
                  </a:lnTo>
                  <a:lnTo>
                    <a:pt x="39155" y="33865"/>
                  </a:lnTo>
                  <a:lnTo>
                    <a:pt x="10505" y="70621"/>
                  </a:lnTo>
                  <a:lnTo>
                    <a:pt x="0" y="115634"/>
                  </a:lnTo>
                  <a:lnTo>
                    <a:pt x="10505" y="160638"/>
                  </a:lnTo>
                  <a:lnTo>
                    <a:pt x="39155" y="197388"/>
                  </a:lnTo>
                  <a:lnTo>
                    <a:pt x="81651" y="222166"/>
                  </a:lnTo>
                  <a:lnTo>
                    <a:pt x="133695" y="231252"/>
                  </a:lnTo>
                  <a:lnTo>
                    <a:pt x="185738" y="222166"/>
                  </a:lnTo>
                  <a:lnTo>
                    <a:pt x="228235" y="197388"/>
                  </a:lnTo>
                  <a:lnTo>
                    <a:pt x="256885" y="160638"/>
                  </a:lnTo>
                  <a:lnTo>
                    <a:pt x="267390" y="115634"/>
                  </a:lnTo>
                  <a:lnTo>
                    <a:pt x="256885" y="70621"/>
                  </a:lnTo>
                  <a:lnTo>
                    <a:pt x="228235" y="33865"/>
                  </a:lnTo>
                  <a:lnTo>
                    <a:pt x="185738" y="9085"/>
                  </a:lnTo>
                  <a:lnTo>
                    <a:pt x="1336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31487" y="1923073"/>
              <a:ext cx="267970" cy="231775"/>
            </a:xfrm>
            <a:custGeom>
              <a:avLst/>
              <a:gdLst/>
              <a:ahLst/>
              <a:cxnLst/>
              <a:rect l="l" t="t" r="r" b="b"/>
              <a:pathLst>
                <a:path w="267969" h="231775">
                  <a:moveTo>
                    <a:pt x="267390" y="115634"/>
                  </a:moveTo>
                  <a:lnTo>
                    <a:pt x="256885" y="160638"/>
                  </a:lnTo>
                  <a:lnTo>
                    <a:pt x="228235" y="197388"/>
                  </a:lnTo>
                  <a:lnTo>
                    <a:pt x="185738" y="222166"/>
                  </a:lnTo>
                  <a:lnTo>
                    <a:pt x="133695" y="231252"/>
                  </a:lnTo>
                  <a:lnTo>
                    <a:pt x="81651" y="222166"/>
                  </a:lnTo>
                  <a:lnTo>
                    <a:pt x="39155" y="197388"/>
                  </a:lnTo>
                  <a:lnTo>
                    <a:pt x="10505" y="160638"/>
                  </a:lnTo>
                  <a:lnTo>
                    <a:pt x="0" y="115634"/>
                  </a:lnTo>
                  <a:lnTo>
                    <a:pt x="10505" y="70621"/>
                  </a:lnTo>
                  <a:lnTo>
                    <a:pt x="39155" y="33865"/>
                  </a:lnTo>
                  <a:lnTo>
                    <a:pt x="81651" y="9085"/>
                  </a:lnTo>
                  <a:lnTo>
                    <a:pt x="133695" y="0"/>
                  </a:lnTo>
                  <a:lnTo>
                    <a:pt x="185738" y="9085"/>
                  </a:lnTo>
                  <a:lnTo>
                    <a:pt x="228235" y="33865"/>
                  </a:lnTo>
                  <a:lnTo>
                    <a:pt x="256885" y="70621"/>
                  </a:lnTo>
                  <a:lnTo>
                    <a:pt x="267390" y="115634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7346" y="1914157"/>
              <a:ext cx="160447" cy="13418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26652" y="2296646"/>
              <a:ext cx="535305" cy="534035"/>
            </a:xfrm>
            <a:custGeom>
              <a:avLst/>
              <a:gdLst/>
              <a:ahLst/>
              <a:cxnLst/>
              <a:rect l="l" t="t" r="r" b="b"/>
              <a:pathLst>
                <a:path w="535304" h="534035">
                  <a:moveTo>
                    <a:pt x="534798" y="0"/>
                  </a:moveTo>
                  <a:lnTo>
                    <a:pt x="0" y="0"/>
                  </a:lnTo>
                  <a:lnTo>
                    <a:pt x="0" y="533673"/>
                  </a:lnTo>
                  <a:lnTo>
                    <a:pt x="534798" y="533673"/>
                  </a:lnTo>
                  <a:lnTo>
                    <a:pt x="534798" y="0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26652" y="2296646"/>
              <a:ext cx="535305" cy="534035"/>
            </a:xfrm>
            <a:custGeom>
              <a:avLst/>
              <a:gdLst/>
              <a:ahLst/>
              <a:cxnLst/>
              <a:rect l="l" t="t" r="r" b="b"/>
              <a:pathLst>
                <a:path w="535304" h="534035">
                  <a:moveTo>
                    <a:pt x="0" y="533673"/>
                  </a:moveTo>
                  <a:lnTo>
                    <a:pt x="534798" y="533673"/>
                  </a:lnTo>
                  <a:lnTo>
                    <a:pt x="534798" y="0"/>
                  </a:lnTo>
                  <a:lnTo>
                    <a:pt x="0" y="0"/>
                  </a:lnTo>
                  <a:lnTo>
                    <a:pt x="0" y="533673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9303" y="2652441"/>
              <a:ext cx="71325" cy="1956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5404" y="2652441"/>
              <a:ext cx="71325" cy="19567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723492" y="1878580"/>
            <a:ext cx="2388870" cy="996315"/>
            <a:chOff x="5723492" y="1878580"/>
            <a:chExt cx="2388870" cy="996315"/>
          </a:xfrm>
        </p:grpSpPr>
        <p:sp>
          <p:nvSpPr>
            <p:cNvPr id="25" name="object 25"/>
            <p:cNvSpPr/>
            <p:nvPr/>
          </p:nvSpPr>
          <p:spPr>
            <a:xfrm>
              <a:off x="5732410" y="1887497"/>
              <a:ext cx="2371090" cy="978535"/>
            </a:xfrm>
            <a:custGeom>
              <a:avLst/>
              <a:gdLst/>
              <a:ahLst/>
              <a:cxnLst/>
              <a:rect l="l" t="t" r="r" b="b"/>
              <a:pathLst>
                <a:path w="2371090" h="978535">
                  <a:moveTo>
                    <a:pt x="2370905" y="0"/>
                  </a:moveTo>
                  <a:lnTo>
                    <a:pt x="1087402" y="0"/>
                  </a:lnTo>
                  <a:lnTo>
                    <a:pt x="1087402" y="444725"/>
                  </a:lnTo>
                  <a:lnTo>
                    <a:pt x="0" y="444725"/>
                  </a:lnTo>
                  <a:lnTo>
                    <a:pt x="516976" y="978416"/>
                  </a:lnTo>
                  <a:lnTo>
                    <a:pt x="2370905" y="978416"/>
                  </a:lnTo>
                  <a:lnTo>
                    <a:pt x="237090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32410" y="1887497"/>
              <a:ext cx="2371090" cy="978535"/>
            </a:xfrm>
            <a:custGeom>
              <a:avLst/>
              <a:gdLst/>
              <a:ahLst/>
              <a:cxnLst/>
              <a:rect l="l" t="t" r="r" b="b"/>
              <a:pathLst>
                <a:path w="2371090" h="978535">
                  <a:moveTo>
                    <a:pt x="0" y="444725"/>
                  </a:moveTo>
                  <a:lnTo>
                    <a:pt x="516976" y="978416"/>
                  </a:lnTo>
                  <a:lnTo>
                    <a:pt x="2370905" y="978416"/>
                  </a:lnTo>
                  <a:lnTo>
                    <a:pt x="2370905" y="0"/>
                  </a:lnTo>
                  <a:lnTo>
                    <a:pt x="1087402" y="0"/>
                  </a:lnTo>
                  <a:lnTo>
                    <a:pt x="1087402" y="444725"/>
                  </a:lnTo>
                  <a:lnTo>
                    <a:pt x="0" y="444725"/>
                  </a:lnTo>
                  <a:close/>
                </a:path>
              </a:pathLst>
            </a:custGeom>
            <a:ln w="178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33788" y="2065391"/>
              <a:ext cx="196215" cy="160655"/>
            </a:xfrm>
            <a:custGeom>
              <a:avLst/>
              <a:gdLst/>
              <a:ahLst/>
              <a:cxnLst/>
              <a:rect l="l" t="t" r="r" b="b"/>
              <a:pathLst>
                <a:path w="196215" h="160655">
                  <a:moveTo>
                    <a:pt x="196082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96082" y="160103"/>
                  </a:lnTo>
                  <a:lnTo>
                    <a:pt x="19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33788" y="2065391"/>
              <a:ext cx="196215" cy="160655"/>
            </a:xfrm>
            <a:custGeom>
              <a:avLst/>
              <a:gdLst/>
              <a:ahLst/>
              <a:cxnLst/>
              <a:rect l="l" t="t" r="r" b="b"/>
              <a:pathLst>
                <a:path w="196215" h="160655">
                  <a:moveTo>
                    <a:pt x="0" y="160103"/>
                  </a:moveTo>
                  <a:lnTo>
                    <a:pt x="196082" y="160103"/>
                  </a:lnTo>
                  <a:lnTo>
                    <a:pt x="196082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36788" y="2065391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5">
                  <a:moveTo>
                    <a:pt x="160437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60437" y="160103"/>
                  </a:lnTo>
                  <a:lnTo>
                    <a:pt x="160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36788" y="2065391"/>
              <a:ext cx="160655" cy="160655"/>
            </a:xfrm>
            <a:custGeom>
              <a:avLst/>
              <a:gdLst/>
              <a:ahLst/>
              <a:cxnLst/>
              <a:rect l="l" t="t" r="r" b="b"/>
              <a:pathLst>
                <a:path w="160654" h="160655">
                  <a:moveTo>
                    <a:pt x="0" y="160103"/>
                  </a:moveTo>
                  <a:lnTo>
                    <a:pt x="160437" y="160103"/>
                  </a:lnTo>
                  <a:lnTo>
                    <a:pt x="160437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21912" y="2065391"/>
              <a:ext cx="196215" cy="160655"/>
            </a:xfrm>
            <a:custGeom>
              <a:avLst/>
              <a:gdLst/>
              <a:ahLst/>
              <a:cxnLst/>
              <a:rect l="l" t="t" r="r" b="b"/>
              <a:pathLst>
                <a:path w="196215" h="160655">
                  <a:moveTo>
                    <a:pt x="196082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96082" y="160103"/>
                  </a:lnTo>
                  <a:lnTo>
                    <a:pt x="196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21912" y="2065391"/>
              <a:ext cx="196215" cy="160655"/>
            </a:xfrm>
            <a:custGeom>
              <a:avLst/>
              <a:gdLst/>
              <a:ahLst/>
              <a:cxnLst/>
              <a:rect l="l" t="t" r="r" b="b"/>
              <a:pathLst>
                <a:path w="196215" h="160655">
                  <a:moveTo>
                    <a:pt x="0" y="160103"/>
                  </a:moveTo>
                  <a:lnTo>
                    <a:pt x="196082" y="160103"/>
                  </a:lnTo>
                  <a:lnTo>
                    <a:pt x="196082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32889" y="2350019"/>
              <a:ext cx="249554" cy="267335"/>
            </a:xfrm>
            <a:custGeom>
              <a:avLst/>
              <a:gdLst/>
              <a:ahLst/>
              <a:cxnLst/>
              <a:rect l="l" t="t" r="r" b="b"/>
              <a:pathLst>
                <a:path w="249554" h="267335">
                  <a:moveTo>
                    <a:pt x="124775" y="0"/>
                  </a:moveTo>
                  <a:lnTo>
                    <a:pt x="76168" y="10483"/>
                  </a:lnTo>
                  <a:lnTo>
                    <a:pt x="36511" y="39072"/>
                  </a:lnTo>
                  <a:lnTo>
                    <a:pt x="9792" y="81479"/>
                  </a:lnTo>
                  <a:lnTo>
                    <a:pt x="0" y="133413"/>
                  </a:lnTo>
                  <a:lnTo>
                    <a:pt x="9792" y="185348"/>
                  </a:lnTo>
                  <a:lnTo>
                    <a:pt x="36511" y="227755"/>
                  </a:lnTo>
                  <a:lnTo>
                    <a:pt x="76168" y="256344"/>
                  </a:lnTo>
                  <a:lnTo>
                    <a:pt x="124775" y="266827"/>
                  </a:lnTo>
                  <a:lnTo>
                    <a:pt x="173305" y="256344"/>
                  </a:lnTo>
                  <a:lnTo>
                    <a:pt x="212971" y="227755"/>
                  </a:lnTo>
                  <a:lnTo>
                    <a:pt x="239732" y="185348"/>
                  </a:lnTo>
                  <a:lnTo>
                    <a:pt x="249550" y="133413"/>
                  </a:lnTo>
                  <a:lnTo>
                    <a:pt x="239732" y="81479"/>
                  </a:lnTo>
                  <a:lnTo>
                    <a:pt x="212971" y="39072"/>
                  </a:lnTo>
                  <a:lnTo>
                    <a:pt x="173305" y="10483"/>
                  </a:lnTo>
                  <a:lnTo>
                    <a:pt x="124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32889" y="2350019"/>
              <a:ext cx="249554" cy="267335"/>
            </a:xfrm>
            <a:custGeom>
              <a:avLst/>
              <a:gdLst/>
              <a:ahLst/>
              <a:cxnLst/>
              <a:rect l="l" t="t" r="r" b="b"/>
              <a:pathLst>
                <a:path w="249554" h="267335">
                  <a:moveTo>
                    <a:pt x="249550" y="133413"/>
                  </a:moveTo>
                  <a:lnTo>
                    <a:pt x="239732" y="185348"/>
                  </a:lnTo>
                  <a:lnTo>
                    <a:pt x="212971" y="227755"/>
                  </a:lnTo>
                  <a:lnTo>
                    <a:pt x="173305" y="256344"/>
                  </a:lnTo>
                  <a:lnTo>
                    <a:pt x="124775" y="266827"/>
                  </a:lnTo>
                  <a:lnTo>
                    <a:pt x="76168" y="256344"/>
                  </a:lnTo>
                  <a:lnTo>
                    <a:pt x="36511" y="227755"/>
                  </a:lnTo>
                  <a:lnTo>
                    <a:pt x="9792" y="185348"/>
                  </a:lnTo>
                  <a:lnTo>
                    <a:pt x="0" y="133413"/>
                  </a:lnTo>
                  <a:lnTo>
                    <a:pt x="9792" y="81479"/>
                  </a:lnTo>
                  <a:lnTo>
                    <a:pt x="36511" y="39072"/>
                  </a:lnTo>
                  <a:lnTo>
                    <a:pt x="76168" y="10483"/>
                  </a:lnTo>
                  <a:lnTo>
                    <a:pt x="124775" y="0"/>
                  </a:lnTo>
                  <a:lnTo>
                    <a:pt x="173305" y="10483"/>
                  </a:lnTo>
                  <a:lnTo>
                    <a:pt x="212971" y="39072"/>
                  </a:lnTo>
                  <a:lnTo>
                    <a:pt x="239732" y="81479"/>
                  </a:lnTo>
                  <a:lnTo>
                    <a:pt x="249550" y="133413"/>
                  </a:lnTo>
                  <a:close/>
                </a:path>
              </a:pathLst>
            </a:custGeom>
            <a:ln w="17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0525" y="2341104"/>
              <a:ext cx="150829" cy="151925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029912" y="1656299"/>
            <a:ext cx="1372870" cy="1397000"/>
            <a:chOff x="4029912" y="1656299"/>
            <a:chExt cx="1372870" cy="1397000"/>
          </a:xfrm>
        </p:grpSpPr>
        <p:sp>
          <p:nvSpPr>
            <p:cNvPr id="37" name="object 37"/>
            <p:cNvSpPr/>
            <p:nvPr/>
          </p:nvSpPr>
          <p:spPr>
            <a:xfrm>
              <a:off x="4288558" y="1674024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1105224" y="0"/>
                  </a:moveTo>
                  <a:lnTo>
                    <a:pt x="0" y="0"/>
                  </a:lnTo>
                  <a:lnTo>
                    <a:pt x="0" y="337997"/>
                  </a:lnTo>
                  <a:lnTo>
                    <a:pt x="1105224" y="337997"/>
                  </a:lnTo>
                  <a:lnTo>
                    <a:pt x="1105224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88558" y="1674024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0" y="337997"/>
                  </a:moveTo>
                  <a:lnTo>
                    <a:pt x="1105224" y="337997"/>
                  </a:lnTo>
                  <a:lnTo>
                    <a:pt x="1105224" y="0"/>
                  </a:lnTo>
                  <a:lnTo>
                    <a:pt x="0" y="0"/>
                  </a:lnTo>
                  <a:lnTo>
                    <a:pt x="0" y="337997"/>
                  </a:lnTo>
                  <a:close/>
                </a:path>
              </a:pathLst>
            </a:custGeom>
            <a:ln w="178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42008" y="1727393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42008" y="1727393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45007" y="1727393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45007" y="1727393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88558" y="2047597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1105224" y="0"/>
                  </a:moveTo>
                  <a:lnTo>
                    <a:pt x="0" y="0"/>
                  </a:lnTo>
                  <a:lnTo>
                    <a:pt x="0" y="337997"/>
                  </a:lnTo>
                  <a:lnTo>
                    <a:pt x="1105224" y="337997"/>
                  </a:lnTo>
                  <a:lnTo>
                    <a:pt x="1105224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288558" y="2047597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0" y="337997"/>
                  </a:moveTo>
                  <a:lnTo>
                    <a:pt x="1105224" y="337997"/>
                  </a:lnTo>
                  <a:lnTo>
                    <a:pt x="1105224" y="0"/>
                  </a:lnTo>
                  <a:lnTo>
                    <a:pt x="0" y="0"/>
                  </a:lnTo>
                  <a:lnTo>
                    <a:pt x="0" y="337997"/>
                  </a:lnTo>
                  <a:close/>
                </a:path>
              </a:pathLst>
            </a:custGeom>
            <a:ln w="178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42008" y="2100967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42008" y="2100967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645007" y="2100967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645007" y="2100967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072782" y="1674024"/>
              <a:ext cx="303530" cy="302895"/>
            </a:xfrm>
            <a:custGeom>
              <a:avLst/>
              <a:gdLst/>
              <a:ahLst/>
              <a:cxnLst/>
              <a:rect l="l" t="t" r="r" b="b"/>
              <a:pathLst>
                <a:path w="303529" h="302894">
                  <a:moveTo>
                    <a:pt x="151589" y="0"/>
                  </a:moveTo>
                  <a:lnTo>
                    <a:pt x="103698" y="7708"/>
                  </a:lnTo>
                  <a:lnTo>
                    <a:pt x="62088" y="29175"/>
                  </a:lnTo>
                  <a:lnTo>
                    <a:pt x="29265" y="61907"/>
                  </a:lnTo>
                  <a:lnTo>
                    <a:pt x="7733" y="103416"/>
                  </a:lnTo>
                  <a:lnTo>
                    <a:pt x="0" y="151210"/>
                  </a:lnTo>
                  <a:lnTo>
                    <a:pt x="7733" y="199005"/>
                  </a:lnTo>
                  <a:lnTo>
                    <a:pt x="29265" y="240513"/>
                  </a:lnTo>
                  <a:lnTo>
                    <a:pt x="62088" y="273246"/>
                  </a:lnTo>
                  <a:lnTo>
                    <a:pt x="103698" y="294712"/>
                  </a:lnTo>
                  <a:lnTo>
                    <a:pt x="151589" y="302421"/>
                  </a:lnTo>
                  <a:lnTo>
                    <a:pt x="199479" y="294712"/>
                  </a:lnTo>
                  <a:lnTo>
                    <a:pt x="241089" y="273246"/>
                  </a:lnTo>
                  <a:lnTo>
                    <a:pt x="273913" y="240513"/>
                  </a:lnTo>
                  <a:lnTo>
                    <a:pt x="295444" y="199005"/>
                  </a:lnTo>
                  <a:lnTo>
                    <a:pt x="303178" y="151210"/>
                  </a:lnTo>
                  <a:lnTo>
                    <a:pt x="295444" y="103416"/>
                  </a:lnTo>
                  <a:lnTo>
                    <a:pt x="273913" y="61907"/>
                  </a:lnTo>
                  <a:lnTo>
                    <a:pt x="241089" y="29175"/>
                  </a:lnTo>
                  <a:lnTo>
                    <a:pt x="199479" y="7708"/>
                  </a:lnTo>
                  <a:lnTo>
                    <a:pt x="1515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55133" y="1656299"/>
              <a:ext cx="339090" cy="338455"/>
            </a:xfrm>
            <a:custGeom>
              <a:avLst/>
              <a:gdLst/>
              <a:ahLst/>
              <a:cxnLst/>
              <a:rect l="l" t="t" r="r" b="b"/>
              <a:pathLst>
                <a:path w="339089" h="338455">
                  <a:moveTo>
                    <a:pt x="169238" y="0"/>
                  </a:moveTo>
                  <a:lnTo>
                    <a:pt x="119006" y="7637"/>
                  </a:lnTo>
                  <a:lnTo>
                    <a:pt x="74495" y="28796"/>
                  </a:lnTo>
                  <a:lnTo>
                    <a:pt x="38564" y="61475"/>
                  </a:lnTo>
                  <a:lnTo>
                    <a:pt x="13180" y="103204"/>
                  </a:lnTo>
                  <a:lnTo>
                    <a:pt x="845" y="151765"/>
                  </a:lnTo>
                  <a:lnTo>
                    <a:pt x="0" y="168059"/>
                  </a:lnTo>
                  <a:lnTo>
                    <a:pt x="0" y="169919"/>
                  </a:lnTo>
                  <a:lnTo>
                    <a:pt x="7638" y="219214"/>
                  </a:lnTo>
                  <a:lnTo>
                    <a:pt x="28910" y="263483"/>
                  </a:lnTo>
                  <a:lnTo>
                    <a:pt x="61445" y="299416"/>
                  </a:lnTo>
                  <a:lnTo>
                    <a:pt x="103454" y="324797"/>
                  </a:lnTo>
                  <a:lnTo>
                    <a:pt x="151898" y="337085"/>
                  </a:lnTo>
                  <a:lnTo>
                    <a:pt x="169238" y="337997"/>
                  </a:lnTo>
                  <a:lnTo>
                    <a:pt x="186578" y="337085"/>
                  </a:lnTo>
                  <a:lnTo>
                    <a:pt x="235201" y="324797"/>
                  </a:lnTo>
                  <a:lnTo>
                    <a:pt x="273039" y="302403"/>
                  </a:lnTo>
                  <a:lnTo>
                    <a:pt x="168344" y="302403"/>
                  </a:lnTo>
                  <a:lnTo>
                    <a:pt x="169238" y="302357"/>
                  </a:lnTo>
                  <a:lnTo>
                    <a:pt x="158035" y="301777"/>
                  </a:lnTo>
                  <a:lnTo>
                    <a:pt x="156367" y="301777"/>
                  </a:lnTo>
                  <a:lnTo>
                    <a:pt x="154579" y="301598"/>
                  </a:lnTo>
                  <a:lnTo>
                    <a:pt x="155185" y="301598"/>
                  </a:lnTo>
                  <a:lnTo>
                    <a:pt x="143834" y="299881"/>
                  </a:lnTo>
                  <a:lnTo>
                    <a:pt x="143139" y="299881"/>
                  </a:lnTo>
                  <a:lnTo>
                    <a:pt x="141351" y="299506"/>
                  </a:lnTo>
                  <a:lnTo>
                    <a:pt x="141691" y="299506"/>
                  </a:lnTo>
                  <a:lnTo>
                    <a:pt x="130383" y="296572"/>
                  </a:lnTo>
                  <a:lnTo>
                    <a:pt x="128659" y="296125"/>
                  </a:lnTo>
                  <a:lnTo>
                    <a:pt x="129009" y="296125"/>
                  </a:lnTo>
                  <a:lnTo>
                    <a:pt x="118439" y="292369"/>
                  </a:lnTo>
                  <a:lnTo>
                    <a:pt x="118112" y="292369"/>
                  </a:lnTo>
                  <a:lnTo>
                    <a:pt x="116325" y="291618"/>
                  </a:lnTo>
                  <a:lnTo>
                    <a:pt x="116569" y="291618"/>
                  </a:lnTo>
                  <a:lnTo>
                    <a:pt x="106464" y="286699"/>
                  </a:lnTo>
                  <a:lnTo>
                    <a:pt x="106314" y="286699"/>
                  </a:lnTo>
                  <a:lnTo>
                    <a:pt x="104884" y="285930"/>
                  </a:lnTo>
                  <a:lnTo>
                    <a:pt x="105033" y="285930"/>
                  </a:lnTo>
                  <a:lnTo>
                    <a:pt x="95469" y="280189"/>
                  </a:lnTo>
                  <a:lnTo>
                    <a:pt x="95231" y="280189"/>
                  </a:lnTo>
                  <a:lnTo>
                    <a:pt x="93801" y="279187"/>
                  </a:lnTo>
                  <a:lnTo>
                    <a:pt x="85088" y="272569"/>
                  </a:lnTo>
                  <a:lnTo>
                    <a:pt x="84863" y="272569"/>
                  </a:lnTo>
                  <a:lnTo>
                    <a:pt x="83611" y="271460"/>
                  </a:lnTo>
                  <a:lnTo>
                    <a:pt x="74137" y="262785"/>
                  </a:lnTo>
                  <a:lnTo>
                    <a:pt x="74340" y="262785"/>
                  </a:lnTo>
                  <a:lnTo>
                    <a:pt x="66785" y="254540"/>
                  </a:lnTo>
                  <a:lnTo>
                    <a:pt x="66629" y="254540"/>
                  </a:lnTo>
                  <a:lnTo>
                    <a:pt x="65556" y="253198"/>
                  </a:lnTo>
                  <a:lnTo>
                    <a:pt x="57870" y="242878"/>
                  </a:lnTo>
                  <a:lnTo>
                    <a:pt x="58115" y="242878"/>
                  </a:lnTo>
                  <a:lnTo>
                    <a:pt x="52237" y="233344"/>
                  </a:lnTo>
                  <a:lnTo>
                    <a:pt x="51256" y="231752"/>
                  </a:lnTo>
                  <a:lnTo>
                    <a:pt x="46493" y="221790"/>
                  </a:lnTo>
                  <a:lnTo>
                    <a:pt x="45714" y="220198"/>
                  </a:lnTo>
                  <a:lnTo>
                    <a:pt x="45858" y="220198"/>
                  </a:lnTo>
                  <a:lnTo>
                    <a:pt x="42014" y="209484"/>
                  </a:lnTo>
                  <a:lnTo>
                    <a:pt x="41424" y="207838"/>
                  </a:lnTo>
                  <a:lnTo>
                    <a:pt x="38670" y="196785"/>
                  </a:lnTo>
                  <a:lnTo>
                    <a:pt x="38206" y="194996"/>
                  </a:lnTo>
                  <a:lnTo>
                    <a:pt x="36508" y="183495"/>
                  </a:lnTo>
                  <a:lnTo>
                    <a:pt x="36323" y="182569"/>
                  </a:lnTo>
                  <a:lnTo>
                    <a:pt x="36318" y="181760"/>
                  </a:lnTo>
                  <a:lnTo>
                    <a:pt x="35632" y="169919"/>
                  </a:lnTo>
                  <a:lnTo>
                    <a:pt x="36318" y="156219"/>
                  </a:lnTo>
                  <a:lnTo>
                    <a:pt x="36418" y="154484"/>
                  </a:lnTo>
                  <a:lnTo>
                    <a:pt x="38284" y="143001"/>
                  </a:lnTo>
                  <a:lnTo>
                    <a:pt x="38564" y="141194"/>
                  </a:lnTo>
                  <a:lnTo>
                    <a:pt x="41538" y="130140"/>
                  </a:lnTo>
                  <a:lnTo>
                    <a:pt x="41960" y="128513"/>
                  </a:lnTo>
                  <a:lnTo>
                    <a:pt x="45858" y="117781"/>
                  </a:lnTo>
                  <a:lnTo>
                    <a:pt x="45714" y="117781"/>
                  </a:lnTo>
                  <a:lnTo>
                    <a:pt x="46429" y="116189"/>
                  </a:lnTo>
                  <a:lnTo>
                    <a:pt x="51370" y="106226"/>
                  </a:lnTo>
                  <a:lnTo>
                    <a:pt x="52149" y="104634"/>
                  </a:lnTo>
                  <a:lnTo>
                    <a:pt x="58115" y="95101"/>
                  </a:lnTo>
                  <a:lnTo>
                    <a:pt x="57870" y="95101"/>
                  </a:lnTo>
                  <a:lnTo>
                    <a:pt x="65621" y="84781"/>
                  </a:lnTo>
                  <a:lnTo>
                    <a:pt x="66629" y="83439"/>
                  </a:lnTo>
                  <a:lnTo>
                    <a:pt x="66785" y="83439"/>
                  </a:lnTo>
                  <a:lnTo>
                    <a:pt x="74340" y="75194"/>
                  </a:lnTo>
                  <a:lnTo>
                    <a:pt x="74137" y="75194"/>
                  </a:lnTo>
                  <a:lnTo>
                    <a:pt x="83647" y="66519"/>
                  </a:lnTo>
                  <a:lnTo>
                    <a:pt x="84863" y="65410"/>
                  </a:lnTo>
                  <a:lnTo>
                    <a:pt x="85091" y="65410"/>
                  </a:lnTo>
                  <a:lnTo>
                    <a:pt x="93919" y="58792"/>
                  </a:lnTo>
                  <a:lnTo>
                    <a:pt x="95231" y="57808"/>
                  </a:lnTo>
                  <a:lnTo>
                    <a:pt x="95439" y="57808"/>
                  </a:lnTo>
                  <a:lnTo>
                    <a:pt x="105033" y="52049"/>
                  </a:lnTo>
                  <a:lnTo>
                    <a:pt x="104884" y="52049"/>
                  </a:lnTo>
                  <a:lnTo>
                    <a:pt x="106314" y="51280"/>
                  </a:lnTo>
                  <a:lnTo>
                    <a:pt x="106464" y="51280"/>
                  </a:lnTo>
                  <a:lnTo>
                    <a:pt x="116569" y="46361"/>
                  </a:lnTo>
                  <a:lnTo>
                    <a:pt x="116325" y="46361"/>
                  </a:lnTo>
                  <a:lnTo>
                    <a:pt x="118112" y="45610"/>
                  </a:lnTo>
                  <a:lnTo>
                    <a:pt x="118439" y="45610"/>
                  </a:lnTo>
                  <a:lnTo>
                    <a:pt x="128959" y="41871"/>
                  </a:lnTo>
                  <a:lnTo>
                    <a:pt x="128659" y="41871"/>
                  </a:lnTo>
                  <a:lnTo>
                    <a:pt x="130268" y="41406"/>
                  </a:lnTo>
                  <a:lnTo>
                    <a:pt x="130452" y="41406"/>
                  </a:lnTo>
                  <a:lnTo>
                    <a:pt x="141760" y="38473"/>
                  </a:lnTo>
                  <a:lnTo>
                    <a:pt x="141351" y="38473"/>
                  </a:lnTo>
                  <a:lnTo>
                    <a:pt x="143139" y="38115"/>
                  </a:lnTo>
                  <a:lnTo>
                    <a:pt x="143716" y="38115"/>
                  </a:lnTo>
                  <a:lnTo>
                    <a:pt x="155185" y="36380"/>
                  </a:lnTo>
                  <a:lnTo>
                    <a:pt x="154579" y="36380"/>
                  </a:lnTo>
                  <a:lnTo>
                    <a:pt x="156367" y="36201"/>
                  </a:lnTo>
                  <a:lnTo>
                    <a:pt x="158035" y="36201"/>
                  </a:lnTo>
                  <a:lnTo>
                    <a:pt x="169238" y="35622"/>
                  </a:lnTo>
                  <a:lnTo>
                    <a:pt x="168344" y="35575"/>
                  </a:lnTo>
                  <a:lnTo>
                    <a:pt x="273039" y="35575"/>
                  </a:lnTo>
                  <a:lnTo>
                    <a:pt x="263981" y="28796"/>
                  </a:lnTo>
                  <a:lnTo>
                    <a:pt x="219648" y="7637"/>
                  </a:lnTo>
                  <a:lnTo>
                    <a:pt x="186578" y="894"/>
                  </a:lnTo>
                  <a:lnTo>
                    <a:pt x="169238" y="0"/>
                  </a:lnTo>
                  <a:close/>
                </a:path>
                <a:path w="339089" h="338455">
                  <a:moveTo>
                    <a:pt x="169238" y="302357"/>
                  </a:moveTo>
                  <a:lnTo>
                    <a:pt x="168344" y="302403"/>
                  </a:lnTo>
                  <a:lnTo>
                    <a:pt x="170132" y="302403"/>
                  </a:lnTo>
                  <a:lnTo>
                    <a:pt x="169238" y="302357"/>
                  </a:lnTo>
                  <a:close/>
                </a:path>
                <a:path w="339089" h="338455">
                  <a:moveTo>
                    <a:pt x="182976" y="301646"/>
                  </a:moveTo>
                  <a:lnTo>
                    <a:pt x="169238" y="302357"/>
                  </a:lnTo>
                  <a:lnTo>
                    <a:pt x="170132" y="302403"/>
                  </a:lnTo>
                  <a:lnTo>
                    <a:pt x="273039" y="302403"/>
                  </a:lnTo>
                  <a:lnTo>
                    <a:pt x="273876" y="301777"/>
                  </a:lnTo>
                  <a:lnTo>
                    <a:pt x="182109" y="301777"/>
                  </a:lnTo>
                  <a:lnTo>
                    <a:pt x="182976" y="301646"/>
                  </a:lnTo>
                  <a:close/>
                </a:path>
                <a:path w="339089" h="338455">
                  <a:moveTo>
                    <a:pt x="154579" y="301598"/>
                  </a:moveTo>
                  <a:lnTo>
                    <a:pt x="156367" y="301777"/>
                  </a:lnTo>
                  <a:lnTo>
                    <a:pt x="155499" y="301646"/>
                  </a:lnTo>
                  <a:lnTo>
                    <a:pt x="154579" y="301598"/>
                  </a:lnTo>
                  <a:close/>
                </a:path>
                <a:path w="339089" h="338455">
                  <a:moveTo>
                    <a:pt x="155499" y="301646"/>
                  </a:moveTo>
                  <a:lnTo>
                    <a:pt x="156367" y="301777"/>
                  </a:lnTo>
                  <a:lnTo>
                    <a:pt x="158035" y="301777"/>
                  </a:lnTo>
                  <a:lnTo>
                    <a:pt x="155499" y="301646"/>
                  </a:lnTo>
                  <a:close/>
                </a:path>
                <a:path w="339089" h="338455">
                  <a:moveTo>
                    <a:pt x="183896" y="301598"/>
                  </a:moveTo>
                  <a:lnTo>
                    <a:pt x="182976" y="301646"/>
                  </a:lnTo>
                  <a:lnTo>
                    <a:pt x="182109" y="301777"/>
                  </a:lnTo>
                  <a:lnTo>
                    <a:pt x="183896" y="301598"/>
                  </a:lnTo>
                  <a:close/>
                </a:path>
                <a:path w="339089" h="338455">
                  <a:moveTo>
                    <a:pt x="274115" y="301598"/>
                  </a:moveTo>
                  <a:lnTo>
                    <a:pt x="183896" y="301598"/>
                  </a:lnTo>
                  <a:lnTo>
                    <a:pt x="182109" y="301777"/>
                  </a:lnTo>
                  <a:lnTo>
                    <a:pt x="273876" y="301777"/>
                  </a:lnTo>
                  <a:lnTo>
                    <a:pt x="274115" y="301598"/>
                  </a:lnTo>
                  <a:close/>
                </a:path>
                <a:path w="339089" h="338455">
                  <a:moveTo>
                    <a:pt x="155185" y="301598"/>
                  </a:moveTo>
                  <a:lnTo>
                    <a:pt x="154579" y="301598"/>
                  </a:lnTo>
                  <a:lnTo>
                    <a:pt x="155499" y="301646"/>
                  </a:lnTo>
                  <a:lnTo>
                    <a:pt x="155185" y="301598"/>
                  </a:lnTo>
                  <a:close/>
                </a:path>
                <a:path w="339089" h="338455">
                  <a:moveTo>
                    <a:pt x="196310" y="299629"/>
                  </a:moveTo>
                  <a:lnTo>
                    <a:pt x="182976" y="301646"/>
                  </a:lnTo>
                  <a:lnTo>
                    <a:pt x="183896" y="301598"/>
                  </a:lnTo>
                  <a:lnTo>
                    <a:pt x="274115" y="301598"/>
                  </a:lnTo>
                  <a:lnTo>
                    <a:pt x="276409" y="299881"/>
                  </a:lnTo>
                  <a:lnTo>
                    <a:pt x="195337" y="299881"/>
                  </a:lnTo>
                  <a:lnTo>
                    <a:pt x="196310" y="299629"/>
                  </a:lnTo>
                  <a:close/>
                </a:path>
                <a:path w="339089" h="338455">
                  <a:moveTo>
                    <a:pt x="141351" y="299506"/>
                  </a:moveTo>
                  <a:lnTo>
                    <a:pt x="143139" y="299881"/>
                  </a:lnTo>
                  <a:lnTo>
                    <a:pt x="142166" y="299629"/>
                  </a:lnTo>
                  <a:lnTo>
                    <a:pt x="141351" y="299506"/>
                  </a:lnTo>
                  <a:close/>
                </a:path>
                <a:path w="339089" h="338455">
                  <a:moveTo>
                    <a:pt x="142166" y="299629"/>
                  </a:moveTo>
                  <a:lnTo>
                    <a:pt x="143139" y="299881"/>
                  </a:lnTo>
                  <a:lnTo>
                    <a:pt x="143834" y="299881"/>
                  </a:lnTo>
                  <a:lnTo>
                    <a:pt x="142166" y="299629"/>
                  </a:lnTo>
                  <a:close/>
                </a:path>
                <a:path w="339089" h="338455">
                  <a:moveTo>
                    <a:pt x="197124" y="299506"/>
                  </a:moveTo>
                  <a:lnTo>
                    <a:pt x="196310" y="299629"/>
                  </a:lnTo>
                  <a:lnTo>
                    <a:pt x="195337" y="299881"/>
                  </a:lnTo>
                  <a:lnTo>
                    <a:pt x="197124" y="299506"/>
                  </a:lnTo>
                  <a:close/>
                </a:path>
                <a:path w="339089" h="338455">
                  <a:moveTo>
                    <a:pt x="276911" y="299506"/>
                  </a:moveTo>
                  <a:lnTo>
                    <a:pt x="197124" y="299506"/>
                  </a:lnTo>
                  <a:lnTo>
                    <a:pt x="195337" y="299881"/>
                  </a:lnTo>
                  <a:lnTo>
                    <a:pt x="276409" y="299881"/>
                  </a:lnTo>
                  <a:lnTo>
                    <a:pt x="276911" y="299506"/>
                  </a:lnTo>
                  <a:close/>
                </a:path>
                <a:path w="339089" h="338455">
                  <a:moveTo>
                    <a:pt x="141691" y="299506"/>
                  </a:moveTo>
                  <a:lnTo>
                    <a:pt x="141351" y="299506"/>
                  </a:lnTo>
                  <a:lnTo>
                    <a:pt x="142166" y="299629"/>
                  </a:lnTo>
                  <a:lnTo>
                    <a:pt x="141691" y="299506"/>
                  </a:lnTo>
                  <a:close/>
                </a:path>
                <a:path w="339089" h="338455">
                  <a:moveTo>
                    <a:pt x="209181" y="296290"/>
                  </a:moveTo>
                  <a:lnTo>
                    <a:pt x="196310" y="299629"/>
                  </a:lnTo>
                  <a:lnTo>
                    <a:pt x="197124" y="299506"/>
                  </a:lnTo>
                  <a:lnTo>
                    <a:pt x="276911" y="299506"/>
                  </a:lnTo>
                  <a:lnTo>
                    <a:pt x="280147" y="296572"/>
                  </a:lnTo>
                  <a:lnTo>
                    <a:pt x="208386" y="296572"/>
                  </a:lnTo>
                  <a:lnTo>
                    <a:pt x="209181" y="296290"/>
                  </a:lnTo>
                  <a:close/>
                </a:path>
                <a:path w="339089" h="338455">
                  <a:moveTo>
                    <a:pt x="128659" y="296125"/>
                  </a:moveTo>
                  <a:lnTo>
                    <a:pt x="130268" y="296572"/>
                  </a:lnTo>
                  <a:lnTo>
                    <a:pt x="129957" y="296462"/>
                  </a:lnTo>
                  <a:lnTo>
                    <a:pt x="128659" y="296125"/>
                  </a:lnTo>
                  <a:close/>
                </a:path>
                <a:path w="339089" h="338455">
                  <a:moveTo>
                    <a:pt x="129957" y="296462"/>
                  </a:moveTo>
                  <a:lnTo>
                    <a:pt x="130268" y="296572"/>
                  </a:lnTo>
                  <a:lnTo>
                    <a:pt x="129957" y="296462"/>
                  </a:lnTo>
                  <a:close/>
                </a:path>
                <a:path w="339089" h="338455">
                  <a:moveTo>
                    <a:pt x="209816" y="296125"/>
                  </a:moveTo>
                  <a:lnTo>
                    <a:pt x="209181" y="296290"/>
                  </a:lnTo>
                  <a:lnTo>
                    <a:pt x="208386" y="296572"/>
                  </a:lnTo>
                  <a:lnTo>
                    <a:pt x="209816" y="296125"/>
                  </a:lnTo>
                  <a:close/>
                </a:path>
                <a:path w="339089" h="338455">
                  <a:moveTo>
                    <a:pt x="280637" y="296125"/>
                  </a:moveTo>
                  <a:lnTo>
                    <a:pt x="209816" y="296125"/>
                  </a:lnTo>
                  <a:lnTo>
                    <a:pt x="208386" y="296572"/>
                  </a:lnTo>
                  <a:lnTo>
                    <a:pt x="280147" y="296572"/>
                  </a:lnTo>
                  <a:lnTo>
                    <a:pt x="280637" y="296125"/>
                  </a:lnTo>
                  <a:close/>
                </a:path>
                <a:path w="339089" h="338455">
                  <a:moveTo>
                    <a:pt x="129009" y="296125"/>
                  </a:moveTo>
                  <a:lnTo>
                    <a:pt x="128659" y="296125"/>
                  </a:lnTo>
                  <a:lnTo>
                    <a:pt x="129957" y="296462"/>
                  </a:lnTo>
                  <a:lnTo>
                    <a:pt x="129009" y="296125"/>
                  </a:lnTo>
                  <a:close/>
                </a:path>
                <a:path w="339089" h="338455">
                  <a:moveTo>
                    <a:pt x="221425" y="291939"/>
                  </a:moveTo>
                  <a:lnTo>
                    <a:pt x="209181" y="296290"/>
                  </a:lnTo>
                  <a:lnTo>
                    <a:pt x="209816" y="296125"/>
                  </a:lnTo>
                  <a:lnTo>
                    <a:pt x="280637" y="296125"/>
                  </a:lnTo>
                  <a:lnTo>
                    <a:pt x="284754" y="292369"/>
                  </a:lnTo>
                  <a:lnTo>
                    <a:pt x="220542" y="292369"/>
                  </a:lnTo>
                  <a:lnTo>
                    <a:pt x="221425" y="291939"/>
                  </a:lnTo>
                  <a:close/>
                </a:path>
                <a:path w="339089" h="338455">
                  <a:moveTo>
                    <a:pt x="116325" y="291618"/>
                  </a:moveTo>
                  <a:lnTo>
                    <a:pt x="118112" y="292369"/>
                  </a:lnTo>
                  <a:lnTo>
                    <a:pt x="117229" y="291939"/>
                  </a:lnTo>
                  <a:lnTo>
                    <a:pt x="116325" y="291618"/>
                  </a:lnTo>
                  <a:close/>
                </a:path>
                <a:path w="339089" h="338455">
                  <a:moveTo>
                    <a:pt x="117229" y="291939"/>
                  </a:moveTo>
                  <a:lnTo>
                    <a:pt x="118112" y="292369"/>
                  </a:lnTo>
                  <a:lnTo>
                    <a:pt x="118439" y="292369"/>
                  </a:lnTo>
                  <a:lnTo>
                    <a:pt x="117229" y="291939"/>
                  </a:lnTo>
                  <a:close/>
                </a:path>
                <a:path w="339089" h="338455">
                  <a:moveTo>
                    <a:pt x="222330" y="291618"/>
                  </a:moveTo>
                  <a:lnTo>
                    <a:pt x="221425" y="291939"/>
                  </a:lnTo>
                  <a:lnTo>
                    <a:pt x="220542" y="292369"/>
                  </a:lnTo>
                  <a:lnTo>
                    <a:pt x="222330" y="291618"/>
                  </a:lnTo>
                  <a:close/>
                </a:path>
                <a:path w="339089" h="338455">
                  <a:moveTo>
                    <a:pt x="285577" y="291618"/>
                  </a:moveTo>
                  <a:lnTo>
                    <a:pt x="222330" y="291618"/>
                  </a:lnTo>
                  <a:lnTo>
                    <a:pt x="220542" y="292369"/>
                  </a:lnTo>
                  <a:lnTo>
                    <a:pt x="284754" y="292369"/>
                  </a:lnTo>
                  <a:lnTo>
                    <a:pt x="285577" y="291618"/>
                  </a:lnTo>
                  <a:close/>
                </a:path>
                <a:path w="339089" h="338455">
                  <a:moveTo>
                    <a:pt x="116569" y="291618"/>
                  </a:moveTo>
                  <a:lnTo>
                    <a:pt x="116325" y="291618"/>
                  </a:lnTo>
                  <a:lnTo>
                    <a:pt x="117229" y="291939"/>
                  </a:lnTo>
                  <a:lnTo>
                    <a:pt x="116569" y="291618"/>
                  </a:lnTo>
                  <a:close/>
                </a:path>
                <a:path w="339089" h="338455">
                  <a:moveTo>
                    <a:pt x="232983" y="286313"/>
                  </a:moveTo>
                  <a:lnTo>
                    <a:pt x="221425" y="291939"/>
                  </a:lnTo>
                  <a:lnTo>
                    <a:pt x="222330" y="291618"/>
                  </a:lnTo>
                  <a:lnTo>
                    <a:pt x="285577" y="291618"/>
                  </a:lnTo>
                  <a:lnTo>
                    <a:pt x="289008" y="288488"/>
                  </a:lnTo>
                  <a:lnTo>
                    <a:pt x="290635" y="286699"/>
                  </a:lnTo>
                  <a:lnTo>
                    <a:pt x="232340" y="286699"/>
                  </a:lnTo>
                  <a:lnTo>
                    <a:pt x="232983" y="286313"/>
                  </a:lnTo>
                  <a:close/>
                </a:path>
                <a:path w="339089" h="338455">
                  <a:moveTo>
                    <a:pt x="104884" y="285930"/>
                  </a:moveTo>
                  <a:lnTo>
                    <a:pt x="106314" y="286699"/>
                  </a:lnTo>
                  <a:lnTo>
                    <a:pt x="105671" y="286313"/>
                  </a:lnTo>
                  <a:lnTo>
                    <a:pt x="104884" y="285930"/>
                  </a:lnTo>
                  <a:close/>
                </a:path>
                <a:path w="339089" h="338455">
                  <a:moveTo>
                    <a:pt x="105671" y="286313"/>
                  </a:moveTo>
                  <a:lnTo>
                    <a:pt x="106314" y="286699"/>
                  </a:lnTo>
                  <a:lnTo>
                    <a:pt x="106464" y="286699"/>
                  </a:lnTo>
                  <a:lnTo>
                    <a:pt x="105671" y="286313"/>
                  </a:lnTo>
                  <a:close/>
                </a:path>
                <a:path w="339089" h="338455">
                  <a:moveTo>
                    <a:pt x="233770" y="285930"/>
                  </a:moveTo>
                  <a:lnTo>
                    <a:pt x="232983" y="286313"/>
                  </a:lnTo>
                  <a:lnTo>
                    <a:pt x="232340" y="286699"/>
                  </a:lnTo>
                  <a:lnTo>
                    <a:pt x="233770" y="285930"/>
                  </a:lnTo>
                  <a:close/>
                </a:path>
                <a:path w="339089" h="338455">
                  <a:moveTo>
                    <a:pt x="291335" y="285930"/>
                  </a:moveTo>
                  <a:lnTo>
                    <a:pt x="233770" y="285930"/>
                  </a:lnTo>
                  <a:lnTo>
                    <a:pt x="232340" y="286699"/>
                  </a:lnTo>
                  <a:lnTo>
                    <a:pt x="290635" y="286699"/>
                  </a:lnTo>
                  <a:lnTo>
                    <a:pt x="291335" y="285930"/>
                  </a:lnTo>
                  <a:close/>
                </a:path>
                <a:path w="339089" h="338455">
                  <a:moveTo>
                    <a:pt x="105033" y="285930"/>
                  </a:moveTo>
                  <a:lnTo>
                    <a:pt x="104884" y="285930"/>
                  </a:lnTo>
                  <a:lnTo>
                    <a:pt x="105671" y="286313"/>
                  </a:lnTo>
                  <a:lnTo>
                    <a:pt x="105033" y="285930"/>
                  </a:lnTo>
                  <a:close/>
                </a:path>
                <a:path w="339089" h="338455">
                  <a:moveTo>
                    <a:pt x="297471" y="279187"/>
                  </a:moveTo>
                  <a:lnTo>
                    <a:pt x="244854" y="279187"/>
                  </a:lnTo>
                  <a:lnTo>
                    <a:pt x="243245" y="280189"/>
                  </a:lnTo>
                  <a:lnTo>
                    <a:pt x="232983" y="286313"/>
                  </a:lnTo>
                  <a:lnTo>
                    <a:pt x="233770" y="285930"/>
                  </a:lnTo>
                  <a:lnTo>
                    <a:pt x="291335" y="285930"/>
                  </a:lnTo>
                  <a:lnTo>
                    <a:pt x="297471" y="279187"/>
                  </a:lnTo>
                  <a:close/>
                </a:path>
                <a:path w="339089" h="338455">
                  <a:moveTo>
                    <a:pt x="93801" y="279187"/>
                  </a:moveTo>
                  <a:lnTo>
                    <a:pt x="95231" y="280189"/>
                  </a:lnTo>
                  <a:lnTo>
                    <a:pt x="94282" y="279476"/>
                  </a:lnTo>
                  <a:lnTo>
                    <a:pt x="93801" y="279187"/>
                  </a:lnTo>
                  <a:close/>
                </a:path>
                <a:path w="339089" h="338455">
                  <a:moveTo>
                    <a:pt x="94282" y="279476"/>
                  </a:moveTo>
                  <a:lnTo>
                    <a:pt x="95231" y="280189"/>
                  </a:lnTo>
                  <a:lnTo>
                    <a:pt x="95469" y="280189"/>
                  </a:lnTo>
                  <a:lnTo>
                    <a:pt x="94282" y="279476"/>
                  </a:lnTo>
                  <a:close/>
                </a:path>
                <a:path w="339089" h="338455">
                  <a:moveTo>
                    <a:pt x="243501" y="279999"/>
                  </a:moveTo>
                  <a:lnTo>
                    <a:pt x="243185" y="280189"/>
                  </a:lnTo>
                  <a:lnTo>
                    <a:pt x="243501" y="279999"/>
                  </a:lnTo>
                  <a:close/>
                </a:path>
                <a:path w="339089" h="338455">
                  <a:moveTo>
                    <a:pt x="244854" y="279187"/>
                  </a:moveTo>
                  <a:lnTo>
                    <a:pt x="243501" y="279999"/>
                  </a:lnTo>
                  <a:lnTo>
                    <a:pt x="243245" y="280189"/>
                  </a:lnTo>
                  <a:lnTo>
                    <a:pt x="244854" y="279187"/>
                  </a:lnTo>
                  <a:close/>
                </a:path>
                <a:path w="339089" h="338455">
                  <a:moveTo>
                    <a:pt x="303720" y="271460"/>
                  </a:moveTo>
                  <a:lnTo>
                    <a:pt x="255043" y="271460"/>
                  </a:lnTo>
                  <a:lnTo>
                    <a:pt x="253613" y="272569"/>
                  </a:lnTo>
                  <a:lnTo>
                    <a:pt x="243501" y="279999"/>
                  </a:lnTo>
                  <a:lnTo>
                    <a:pt x="244854" y="279187"/>
                  </a:lnTo>
                  <a:lnTo>
                    <a:pt x="297471" y="279187"/>
                  </a:lnTo>
                  <a:lnTo>
                    <a:pt x="299912" y="276504"/>
                  </a:lnTo>
                  <a:lnTo>
                    <a:pt x="303720" y="271460"/>
                  </a:lnTo>
                  <a:close/>
                </a:path>
                <a:path w="339089" h="338455">
                  <a:moveTo>
                    <a:pt x="93897" y="279187"/>
                  </a:moveTo>
                  <a:lnTo>
                    <a:pt x="94282" y="279476"/>
                  </a:lnTo>
                  <a:lnTo>
                    <a:pt x="93897" y="279187"/>
                  </a:lnTo>
                  <a:close/>
                </a:path>
                <a:path w="339089" h="338455">
                  <a:moveTo>
                    <a:pt x="83611" y="271460"/>
                  </a:moveTo>
                  <a:lnTo>
                    <a:pt x="84863" y="272569"/>
                  </a:lnTo>
                  <a:lnTo>
                    <a:pt x="83813" y="271612"/>
                  </a:lnTo>
                  <a:lnTo>
                    <a:pt x="83611" y="271460"/>
                  </a:lnTo>
                  <a:close/>
                </a:path>
                <a:path w="339089" h="338455">
                  <a:moveTo>
                    <a:pt x="83813" y="271612"/>
                  </a:moveTo>
                  <a:lnTo>
                    <a:pt x="84863" y="272569"/>
                  </a:lnTo>
                  <a:lnTo>
                    <a:pt x="85088" y="272569"/>
                  </a:lnTo>
                  <a:lnTo>
                    <a:pt x="83813" y="271612"/>
                  </a:lnTo>
                  <a:close/>
                </a:path>
                <a:path w="339089" h="338455">
                  <a:moveTo>
                    <a:pt x="253908" y="272299"/>
                  </a:moveTo>
                  <a:lnTo>
                    <a:pt x="253544" y="272569"/>
                  </a:lnTo>
                  <a:lnTo>
                    <a:pt x="253908" y="272299"/>
                  </a:lnTo>
                  <a:close/>
                </a:path>
                <a:path w="339089" h="338455">
                  <a:moveTo>
                    <a:pt x="255043" y="271460"/>
                  </a:moveTo>
                  <a:lnTo>
                    <a:pt x="253908" y="272299"/>
                  </a:lnTo>
                  <a:lnTo>
                    <a:pt x="253613" y="272569"/>
                  </a:lnTo>
                  <a:lnTo>
                    <a:pt x="255043" y="271460"/>
                  </a:lnTo>
                  <a:close/>
                </a:path>
                <a:path w="339089" h="338455">
                  <a:moveTo>
                    <a:pt x="264100" y="263003"/>
                  </a:moveTo>
                  <a:lnTo>
                    <a:pt x="253908" y="272299"/>
                  </a:lnTo>
                  <a:lnTo>
                    <a:pt x="255043" y="271460"/>
                  </a:lnTo>
                  <a:lnTo>
                    <a:pt x="303720" y="271460"/>
                  </a:lnTo>
                  <a:lnTo>
                    <a:pt x="309406" y="263930"/>
                  </a:lnTo>
                  <a:lnTo>
                    <a:pt x="263266" y="263930"/>
                  </a:lnTo>
                  <a:lnTo>
                    <a:pt x="264100" y="263003"/>
                  </a:lnTo>
                  <a:close/>
                </a:path>
                <a:path w="339089" h="338455">
                  <a:moveTo>
                    <a:pt x="83647" y="271460"/>
                  </a:moveTo>
                  <a:lnTo>
                    <a:pt x="83813" y="271612"/>
                  </a:lnTo>
                  <a:lnTo>
                    <a:pt x="83647" y="271460"/>
                  </a:lnTo>
                  <a:close/>
                </a:path>
                <a:path w="339089" h="338455">
                  <a:moveTo>
                    <a:pt x="75370" y="263910"/>
                  </a:moveTo>
                  <a:close/>
                </a:path>
                <a:path w="339089" h="338455">
                  <a:moveTo>
                    <a:pt x="264339" y="262785"/>
                  </a:moveTo>
                  <a:lnTo>
                    <a:pt x="264100" y="263003"/>
                  </a:lnTo>
                  <a:lnTo>
                    <a:pt x="263266" y="263930"/>
                  </a:lnTo>
                  <a:lnTo>
                    <a:pt x="264339" y="262785"/>
                  </a:lnTo>
                  <a:close/>
                </a:path>
                <a:path w="339089" h="338455">
                  <a:moveTo>
                    <a:pt x="310173" y="262785"/>
                  </a:moveTo>
                  <a:lnTo>
                    <a:pt x="264339" y="262785"/>
                  </a:lnTo>
                  <a:lnTo>
                    <a:pt x="263266" y="263930"/>
                  </a:lnTo>
                  <a:lnTo>
                    <a:pt x="309406" y="263930"/>
                  </a:lnTo>
                  <a:lnTo>
                    <a:pt x="309744" y="263483"/>
                  </a:lnTo>
                  <a:lnTo>
                    <a:pt x="310173" y="262785"/>
                  </a:lnTo>
                  <a:close/>
                </a:path>
                <a:path w="339089" h="338455">
                  <a:moveTo>
                    <a:pt x="74340" y="262785"/>
                  </a:moveTo>
                  <a:lnTo>
                    <a:pt x="74137" y="262785"/>
                  </a:lnTo>
                  <a:lnTo>
                    <a:pt x="75370" y="263910"/>
                  </a:lnTo>
                  <a:lnTo>
                    <a:pt x="74340" y="262785"/>
                  </a:lnTo>
                  <a:close/>
                </a:path>
                <a:path w="339089" h="338455">
                  <a:moveTo>
                    <a:pt x="272525" y="253636"/>
                  </a:moveTo>
                  <a:lnTo>
                    <a:pt x="264100" y="263003"/>
                  </a:lnTo>
                  <a:lnTo>
                    <a:pt x="264339" y="262785"/>
                  </a:lnTo>
                  <a:lnTo>
                    <a:pt x="310173" y="262785"/>
                  </a:lnTo>
                  <a:lnTo>
                    <a:pt x="315244" y="254540"/>
                  </a:lnTo>
                  <a:lnTo>
                    <a:pt x="271846" y="254540"/>
                  </a:lnTo>
                  <a:lnTo>
                    <a:pt x="272525" y="253636"/>
                  </a:lnTo>
                  <a:close/>
                </a:path>
                <a:path w="339089" h="338455">
                  <a:moveTo>
                    <a:pt x="65556" y="253198"/>
                  </a:moveTo>
                  <a:lnTo>
                    <a:pt x="66629" y="254540"/>
                  </a:lnTo>
                  <a:lnTo>
                    <a:pt x="65917" y="253592"/>
                  </a:lnTo>
                  <a:lnTo>
                    <a:pt x="65556" y="253198"/>
                  </a:lnTo>
                  <a:close/>
                </a:path>
                <a:path w="339089" h="338455">
                  <a:moveTo>
                    <a:pt x="65917" y="253592"/>
                  </a:moveTo>
                  <a:lnTo>
                    <a:pt x="66629" y="254540"/>
                  </a:lnTo>
                  <a:lnTo>
                    <a:pt x="66785" y="254540"/>
                  </a:lnTo>
                  <a:lnTo>
                    <a:pt x="65917" y="253592"/>
                  </a:lnTo>
                  <a:close/>
                </a:path>
                <a:path w="339089" h="338455">
                  <a:moveTo>
                    <a:pt x="272919" y="253198"/>
                  </a:moveTo>
                  <a:lnTo>
                    <a:pt x="272525" y="253636"/>
                  </a:lnTo>
                  <a:lnTo>
                    <a:pt x="271846" y="254540"/>
                  </a:lnTo>
                  <a:lnTo>
                    <a:pt x="272919" y="253198"/>
                  </a:lnTo>
                  <a:close/>
                </a:path>
                <a:path w="339089" h="338455">
                  <a:moveTo>
                    <a:pt x="316069" y="253198"/>
                  </a:moveTo>
                  <a:lnTo>
                    <a:pt x="272919" y="253198"/>
                  </a:lnTo>
                  <a:lnTo>
                    <a:pt x="271846" y="254540"/>
                  </a:lnTo>
                  <a:lnTo>
                    <a:pt x="315244" y="254540"/>
                  </a:lnTo>
                  <a:lnTo>
                    <a:pt x="316069" y="253198"/>
                  </a:lnTo>
                  <a:close/>
                </a:path>
                <a:path w="339089" h="338455">
                  <a:moveTo>
                    <a:pt x="321468" y="242878"/>
                  </a:moveTo>
                  <a:lnTo>
                    <a:pt x="280606" y="242878"/>
                  </a:lnTo>
                  <a:lnTo>
                    <a:pt x="279712" y="244219"/>
                  </a:lnTo>
                  <a:lnTo>
                    <a:pt x="272525" y="253636"/>
                  </a:lnTo>
                  <a:lnTo>
                    <a:pt x="272919" y="253198"/>
                  </a:lnTo>
                  <a:lnTo>
                    <a:pt x="316069" y="253198"/>
                  </a:lnTo>
                  <a:lnTo>
                    <a:pt x="318324" y="249531"/>
                  </a:lnTo>
                  <a:lnTo>
                    <a:pt x="321468" y="242878"/>
                  </a:lnTo>
                  <a:close/>
                </a:path>
                <a:path w="339089" h="338455">
                  <a:moveTo>
                    <a:pt x="65621" y="253198"/>
                  </a:moveTo>
                  <a:lnTo>
                    <a:pt x="65917" y="253592"/>
                  </a:lnTo>
                  <a:lnTo>
                    <a:pt x="65621" y="253198"/>
                  </a:lnTo>
                  <a:close/>
                </a:path>
                <a:path w="339089" h="338455">
                  <a:moveTo>
                    <a:pt x="58115" y="242878"/>
                  </a:moveTo>
                  <a:lnTo>
                    <a:pt x="57870" y="242878"/>
                  </a:lnTo>
                  <a:lnTo>
                    <a:pt x="58942" y="244219"/>
                  </a:lnTo>
                  <a:lnTo>
                    <a:pt x="58115" y="242878"/>
                  </a:lnTo>
                  <a:close/>
                </a:path>
                <a:path w="339089" h="338455">
                  <a:moveTo>
                    <a:pt x="280233" y="243373"/>
                  </a:moveTo>
                  <a:lnTo>
                    <a:pt x="279598" y="244219"/>
                  </a:lnTo>
                  <a:lnTo>
                    <a:pt x="280233" y="243373"/>
                  </a:lnTo>
                  <a:close/>
                </a:path>
                <a:path w="339089" h="338455">
                  <a:moveTo>
                    <a:pt x="280606" y="242878"/>
                  </a:moveTo>
                  <a:lnTo>
                    <a:pt x="280233" y="243373"/>
                  </a:lnTo>
                  <a:lnTo>
                    <a:pt x="279712" y="244219"/>
                  </a:lnTo>
                  <a:lnTo>
                    <a:pt x="280606" y="242878"/>
                  </a:lnTo>
                  <a:close/>
                </a:path>
                <a:path w="339089" h="338455">
                  <a:moveTo>
                    <a:pt x="326407" y="231752"/>
                  </a:moveTo>
                  <a:lnTo>
                    <a:pt x="287399" y="231752"/>
                  </a:lnTo>
                  <a:lnTo>
                    <a:pt x="286505" y="233344"/>
                  </a:lnTo>
                  <a:lnTo>
                    <a:pt x="280233" y="243373"/>
                  </a:lnTo>
                  <a:lnTo>
                    <a:pt x="280606" y="242878"/>
                  </a:lnTo>
                  <a:lnTo>
                    <a:pt x="321468" y="242878"/>
                  </a:lnTo>
                  <a:lnTo>
                    <a:pt x="325296" y="234775"/>
                  </a:lnTo>
                  <a:lnTo>
                    <a:pt x="326407" y="231752"/>
                  </a:lnTo>
                  <a:close/>
                </a:path>
                <a:path w="339089" h="338455">
                  <a:moveTo>
                    <a:pt x="51256" y="231752"/>
                  </a:moveTo>
                  <a:lnTo>
                    <a:pt x="52149" y="233344"/>
                  </a:lnTo>
                  <a:lnTo>
                    <a:pt x="51811" y="232654"/>
                  </a:lnTo>
                  <a:lnTo>
                    <a:pt x="51256" y="231752"/>
                  </a:lnTo>
                  <a:close/>
                </a:path>
                <a:path w="339089" h="338455">
                  <a:moveTo>
                    <a:pt x="51811" y="232654"/>
                  </a:moveTo>
                  <a:lnTo>
                    <a:pt x="52149" y="233344"/>
                  </a:lnTo>
                  <a:lnTo>
                    <a:pt x="51811" y="232654"/>
                  </a:lnTo>
                  <a:close/>
                </a:path>
                <a:path w="339089" h="338455">
                  <a:moveTo>
                    <a:pt x="286802" y="232721"/>
                  </a:moveTo>
                  <a:lnTo>
                    <a:pt x="286417" y="233344"/>
                  </a:lnTo>
                  <a:lnTo>
                    <a:pt x="286802" y="232721"/>
                  </a:lnTo>
                  <a:close/>
                </a:path>
                <a:path w="339089" h="338455">
                  <a:moveTo>
                    <a:pt x="287399" y="231752"/>
                  </a:moveTo>
                  <a:lnTo>
                    <a:pt x="286802" y="232721"/>
                  </a:lnTo>
                  <a:lnTo>
                    <a:pt x="286505" y="233344"/>
                  </a:lnTo>
                  <a:lnTo>
                    <a:pt x="287399" y="231752"/>
                  </a:lnTo>
                  <a:close/>
                </a:path>
                <a:path w="339089" h="338455">
                  <a:moveTo>
                    <a:pt x="330655" y="220198"/>
                  </a:moveTo>
                  <a:lnTo>
                    <a:pt x="292762" y="220198"/>
                  </a:lnTo>
                  <a:lnTo>
                    <a:pt x="292046" y="221790"/>
                  </a:lnTo>
                  <a:lnTo>
                    <a:pt x="286802" y="232721"/>
                  </a:lnTo>
                  <a:lnTo>
                    <a:pt x="287399" y="231752"/>
                  </a:lnTo>
                  <a:lnTo>
                    <a:pt x="326407" y="231752"/>
                  </a:lnTo>
                  <a:lnTo>
                    <a:pt x="330655" y="220198"/>
                  </a:lnTo>
                  <a:close/>
                </a:path>
                <a:path w="339089" h="338455">
                  <a:moveTo>
                    <a:pt x="51370" y="231752"/>
                  </a:moveTo>
                  <a:lnTo>
                    <a:pt x="51811" y="232654"/>
                  </a:lnTo>
                  <a:lnTo>
                    <a:pt x="51370" y="231752"/>
                  </a:lnTo>
                  <a:close/>
                </a:path>
                <a:path w="339089" h="338455">
                  <a:moveTo>
                    <a:pt x="45714" y="220198"/>
                  </a:moveTo>
                  <a:lnTo>
                    <a:pt x="46429" y="221790"/>
                  </a:lnTo>
                  <a:lnTo>
                    <a:pt x="46253" y="221299"/>
                  </a:lnTo>
                  <a:lnTo>
                    <a:pt x="45714" y="220198"/>
                  </a:lnTo>
                  <a:close/>
                </a:path>
                <a:path w="339089" h="338455">
                  <a:moveTo>
                    <a:pt x="46253" y="221299"/>
                  </a:moveTo>
                  <a:lnTo>
                    <a:pt x="46429" y="221790"/>
                  </a:lnTo>
                  <a:lnTo>
                    <a:pt x="46253" y="221299"/>
                  </a:lnTo>
                  <a:close/>
                </a:path>
                <a:path w="339089" h="338455">
                  <a:moveTo>
                    <a:pt x="292198" y="221382"/>
                  </a:moveTo>
                  <a:lnTo>
                    <a:pt x="292004" y="221790"/>
                  </a:lnTo>
                  <a:lnTo>
                    <a:pt x="292198" y="221382"/>
                  </a:lnTo>
                  <a:close/>
                </a:path>
                <a:path w="339089" h="338455">
                  <a:moveTo>
                    <a:pt x="292762" y="220198"/>
                  </a:moveTo>
                  <a:lnTo>
                    <a:pt x="292198" y="221382"/>
                  </a:lnTo>
                  <a:lnTo>
                    <a:pt x="292046" y="221790"/>
                  </a:lnTo>
                  <a:lnTo>
                    <a:pt x="292762" y="220198"/>
                  </a:lnTo>
                  <a:close/>
                </a:path>
                <a:path w="339089" h="338455">
                  <a:moveTo>
                    <a:pt x="333903" y="207838"/>
                  </a:moveTo>
                  <a:lnTo>
                    <a:pt x="297231" y="207838"/>
                  </a:lnTo>
                  <a:lnTo>
                    <a:pt x="296694" y="209484"/>
                  </a:lnTo>
                  <a:lnTo>
                    <a:pt x="292198" y="221382"/>
                  </a:lnTo>
                  <a:lnTo>
                    <a:pt x="292762" y="220198"/>
                  </a:lnTo>
                  <a:lnTo>
                    <a:pt x="330655" y="220198"/>
                  </a:lnTo>
                  <a:lnTo>
                    <a:pt x="331016" y="219214"/>
                  </a:lnTo>
                  <a:lnTo>
                    <a:pt x="333903" y="207838"/>
                  </a:lnTo>
                  <a:close/>
                </a:path>
                <a:path w="339089" h="338455">
                  <a:moveTo>
                    <a:pt x="45858" y="220198"/>
                  </a:moveTo>
                  <a:lnTo>
                    <a:pt x="45714" y="220198"/>
                  </a:lnTo>
                  <a:lnTo>
                    <a:pt x="46253" y="221299"/>
                  </a:lnTo>
                  <a:lnTo>
                    <a:pt x="45858" y="220198"/>
                  </a:lnTo>
                  <a:close/>
                </a:path>
                <a:path w="339089" h="338455">
                  <a:moveTo>
                    <a:pt x="41424" y="207838"/>
                  </a:moveTo>
                  <a:lnTo>
                    <a:pt x="41960" y="209484"/>
                  </a:lnTo>
                  <a:lnTo>
                    <a:pt x="41774" y="208816"/>
                  </a:lnTo>
                  <a:lnTo>
                    <a:pt x="41424" y="207838"/>
                  </a:lnTo>
                  <a:close/>
                </a:path>
                <a:path w="339089" h="338455">
                  <a:moveTo>
                    <a:pt x="41819" y="208941"/>
                  </a:moveTo>
                  <a:lnTo>
                    <a:pt x="41960" y="209484"/>
                  </a:lnTo>
                  <a:lnTo>
                    <a:pt x="41819" y="208941"/>
                  </a:lnTo>
                  <a:close/>
                </a:path>
                <a:path w="339089" h="338455">
                  <a:moveTo>
                    <a:pt x="296867" y="208816"/>
                  </a:moveTo>
                  <a:lnTo>
                    <a:pt x="296619" y="209484"/>
                  </a:lnTo>
                  <a:lnTo>
                    <a:pt x="296867" y="208816"/>
                  </a:lnTo>
                  <a:close/>
                </a:path>
                <a:path w="339089" h="338455">
                  <a:moveTo>
                    <a:pt x="297231" y="207838"/>
                  </a:moveTo>
                  <a:lnTo>
                    <a:pt x="296835" y="208941"/>
                  </a:lnTo>
                  <a:lnTo>
                    <a:pt x="296694" y="209484"/>
                  </a:lnTo>
                  <a:lnTo>
                    <a:pt x="297231" y="207838"/>
                  </a:lnTo>
                  <a:close/>
                </a:path>
                <a:path w="339089" h="338455">
                  <a:moveTo>
                    <a:pt x="41534" y="207838"/>
                  </a:moveTo>
                  <a:lnTo>
                    <a:pt x="41819" y="208941"/>
                  </a:lnTo>
                  <a:lnTo>
                    <a:pt x="41534" y="207838"/>
                  </a:lnTo>
                  <a:close/>
                </a:path>
                <a:path w="339089" h="338455">
                  <a:moveTo>
                    <a:pt x="336407" y="194996"/>
                  </a:moveTo>
                  <a:lnTo>
                    <a:pt x="300448" y="194996"/>
                  </a:lnTo>
                  <a:lnTo>
                    <a:pt x="300091" y="196785"/>
                  </a:lnTo>
                  <a:lnTo>
                    <a:pt x="296867" y="208816"/>
                  </a:lnTo>
                  <a:lnTo>
                    <a:pt x="297231" y="207838"/>
                  </a:lnTo>
                  <a:lnTo>
                    <a:pt x="333903" y="207838"/>
                  </a:lnTo>
                  <a:lnTo>
                    <a:pt x="335128" y="203009"/>
                  </a:lnTo>
                  <a:lnTo>
                    <a:pt x="336407" y="194996"/>
                  </a:lnTo>
                  <a:close/>
                </a:path>
                <a:path w="339089" h="338455">
                  <a:moveTo>
                    <a:pt x="38206" y="194996"/>
                  </a:moveTo>
                  <a:lnTo>
                    <a:pt x="38564" y="196785"/>
                  </a:lnTo>
                  <a:lnTo>
                    <a:pt x="38407" y="195770"/>
                  </a:lnTo>
                  <a:lnTo>
                    <a:pt x="38206" y="194996"/>
                  </a:lnTo>
                  <a:close/>
                </a:path>
                <a:path w="339089" h="338455">
                  <a:moveTo>
                    <a:pt x="38407" y="195770"/>
                  </a:moveTo>
                  <a:lnTo>
                    <a:pt x="38564" y="196785"/>
                  </a:lnTo>
                  <a:lnTo>
                    <a:pt x="38407" y="195770"/>
                  </a:lnTo>
                  <a:close/>
                </a:path>
                <a:path w="339089" h="338455">
                  <a:moveTo>
                    <a:pt x="300248" y="195770"/>
                  </a:moveTo>
                  <a:lnTo>
                    <a:pt x="299985" y="196785"/>
                  </a:lnTo>
                  <a:lnTo>
                    <a:pt x="300248" y="195770"/>
                  </a:lnTo>
                  <a:close/>
                </a:path>
                <a:path w="339089" h="338455">
                  <a:moveTo>
                    <a:pt x="300448" y="194996"/>
                  </a:moveTo>
                  <a:lnTo>
                    <a:pt x="300248" y="195770"/>
                  </a:lnTo>
                  <a:lnTo>
                    <a:pt x="300091" y="196785"/>
                  </a:lnTo>
                  <a:lnTo>
                    <a:pt x="300448" y="194996"/>
                  </a:lnTo>
                  <a:close/>
                </a:path>
                <a:path w="339089" h="338455">
                  <a:moveTo>
                    <a:pt x="38287" y="194996"/>
                  </a:moveTo>
                  <a:lnTo>
                    <a:pt x="38407" y="195770"/>
                  </a:lnTo>
                  <a:lnTo>
                    <a:pt x="38287" y="194996"/>
                  </a:lnTo>
                  <a:close/>
                </a:path>
                <a:path w="339089" h="338455">
                  <a:moveTo>
                    <a:pt x="338040" y="181760"/>
                  </a:moveTo>
                  <a:lnTo>
                    <a:pt x="302415" y="181760"/>
                  </a:lnTo>
                  <a:lnTo>
                    <a:pt x="302236" y="183495"/>
                  </a:lnTo>
                  <a:lnTo>
                    <a:pt x="300248" y="195770"/>
                  </a:lnTo>
                  <a:lnTo>
                    <a:pt x="300448" y="194996"/>
                  </a:lnTo>
                  <a:lnTo>
                    <a:pt x="336407" y="194996"/>
                  </a:lnTo>
                  <a:lnTo>
                    <a:pt x="337809" y="186214"/>
                  </a:lnTo>
                  <a:lnTo>
                    <a:pt x="338040" y="181760"/>
                  </a:lnTo>
                  <a:close/>
                </a:path>
                <a:path w="339089" h="338455">
                  <a:moveTo>
                    <a:pt x="36240" y="181760"/>
                  </a:moveTo>
                  <a:lnTo>
                    <a:pt x="36418" y="183495"/>
                  </a:lnTo>
                  <a:lnTo>
                    <a:pt x="36365" y="182569"/>
                  </a:lnTo>
                  <a:lnTo>
                    <a:pt x="36240" y="181760"/>
                  </a:lnTo>
                  <a:close/>
                </a:path>
                <a:path w="339089" h="338455">
                  <a:moveTo>
                    <a:pt x="36365" y="182569"/>
                  </a:moveTo>
                  <a:lnTo>
                    <a:pt x="36418" y="183495"/>
                  </a:lnTo>
                  <a:lnTo>
                    <a:pt x="36365" y="182569"/>
                  </a:lnTo>
                  <a:close/>
                </a:path>
                <a:path w="339089" h="338455">
                  <a:moveTo>
                    <a:pt x="302274" y="182668"/>
                  </a:moveTo>
                  <a:lnTo>
                    <a:pt x="302146" y="183495"/>
                  </a:lnTo>
                  <a:lnTo>
                    <a:pt x="302274" y="182668"/>
                  </a:lnTo>
                  <a:close/>
                </a:path>
                <a:path w="339089" h="338455">
                  <a:moveTo>
                    <a:pt x="302415" y="181760"/>
                  </a:moveTo>
                  <a:lnTo>
                    <a:pt x="302289" y="182569"/>
                  </a:lnTo>
                  <a:lnTo>
                    <a:pt x="302236" y="183495"/>
                  </a:lnTo>
                  <a:lnTo>
                    <a:pt x="302415" y="181760"/>
                  </a:lnTo>
                  <a:close/>
                </a:path>
                <a:path w="339089" h="338455">
                  <a:moveTo>
                    <a:pt x="338655" y="168059"/>
                  </a:moveTo>
                  <a:lnTo>
                    <a:pt x="302951" y="168059"/>
                  </a:lnTo>
                  <a:lnTo>
                    <a:pt x="302951" y="169919"/>
                  </a:lnTo>
                  <a:lnTo>
                    <a:pt x="302274" y="182668"/>
                  </a:lnTo>
                  <a:lnTo>
                    <a:pt x="302415" y="181760"/>
                  </a:lnTo>
                  <a:lnTo>
                    <a:pt x="338040" y="181760"/>
                  </a:lnTo>
                  <a:lnTo>
                    <a:pt x="338655" y="169919"/>
                  </a:lnTo>
                  <a:lnTo>
                    <a:pt x="338655" y="168059"/>
                  </a:lnTo>
                  <a:close/>
                </a:path>
                <a:path w="339089" h="338455">
                  <a:moveTo>
                    <a:pt x="36318" y="181760"/>
                  </a:moveTo>
                  <a:lnTo>
                    <a:pt x="36365" y="182569"/>
                  </a:lnTo>
                  <a:lnTo>
                    <a:pt x="36318" y="181760"/>
                  </a:lnTo>
                  <a:close/>
                </a:path>
                <a:path w="339089" h="338455">
                  <a:moveTo>
                    <a:pt x="35579" y="168989"/>
                  </a:moveTo>
                  <a:lnTo>
                    <a:pt x="35525" y="169919"/>
                  </a:lnTo>
                  <a:lnTo>
                    <a:pt x="35579" y="168989"/>
                  </a:lnTo>
                  <a:close/>
                </a:path>
                <a:path w="339089" h="338455">
                  <a:moveTo>
                    <a:pt x="302908" y="168989"/>
                  </a:moveTo>
                  <a:lnTo>
                    <a:pt x="302865" y="169919"/>
                  </a:lnTo>
                  <a:lnTo>
                    <a:pt x="302908" y="168989"/>
                  </a:lnTo>
                  <a:close/>
                </a:path>
                <a:path w="339089" h="338455">
                  <a:moveTo>
                    <a:pt x="35632" y="168059"/>
                  </a:moveTo>
                  <a:lnTo>
                    <a:pt x="35579" y="168989"/>
                  </a:lnTo>
                  <a:lnTo>
                    <a:pt x="35632" y="168059"/>
                  </a:lnTo>
                  <a:close/>
                </a:path>
                <a:path w="339089" h="338455">
                  <a:moveTo>
                    <a:pt x="337950" y="154484"/>
                  </a:moveTo>
                  <a:lnTo>
                    <a:pt x="302236" y="154484"/>
                  </a:lnTo>
                  <a:lnTo>
                    <a:pt x="302415" y="156219"/>
                  </a:lnTo>
                  <a:lnTo>
                    <a:pt x="302908" y="168989"/>
                  </a:lnTo>
                  <a:lnTo>
                    <a:pt x="302951" y="168059"/>
                  </a:lnTo>
                  <a:lnTo>
                    <a:pt x="338655" y="168059"/>
                  </a:lnTo>
                  <a:lnTo>
                    <a:pt x="337950" y="154484"/>
                  </a:lnTo>
                  <a:close/>
                </a:path>
                <a:path w="339089" h="338455">
                  <a:moveTo>
                    <a:pt x="36418" y="154484"/>
                  </a:moveTo>
                  <a:lnTo>
                    <a:pt x="36240" y="156219"/>
                  </a:lnTo>
                  <a:lnTo>
                    <a:pt x="36365" y="155409"/>
                  </a:lnTo>
                  <a:lnTo>
                    <a:pt x="36418" y="154484"/>
                  </a:lnTo>
                  <a:close/>
                </a:path>
                <a:path w="339089" h="338455">
                  <a:moveTo>
                    <a:pt x="36365" y="155409"/>
                  </a:moveTo>
                  <a:lnTo>
                    <a:pt x="36240" y="156219"/>
                  </a:lnTo>
                  <a:lnTo>
                    <a:pt x="36365" y="155409"/>
                  </a:lnTo>
                  <a:close/>
                </a:path>
                <a:path w="339089" h="338455">
                  <a:moveTo>
                    <a:pt x="302274" y="155310"/>
                  </a:moveTo>
                  <a:lnTo>
                    <a:pt x="302316" y="156219"/>
                  </a:lnTo>
                  <a:lnTo>
                    <a:pt x="302274" y="155310"/>
                  </a:lnTo>
                  <a:close/>
                </a:path>
                <a:path w="339089" h="338455">
                  <a:moveTo>
                    <a:pt x="302236" y="154484"/>
                  </a:moveTo>
                  <a:lnTo>
                    <a:pt x="302289" y="155409"/>
                  </a:lnTo>
                  <a:lnTo>
                    <a:pt x="302415" y="156219"/>
                  </a:lnTo>
                  <a:lnTo>
                    <a:pt x="302236" y="154484"/>
                  </a:lnTo>
                  <a:close/>
                </a:path>
                <a:path w="339089" h="338455">
                  <a:moveTo>
                    <a:pt x="36508" y="154484"/>
                  </a:moveTo>
                  <a:lnTo>
                    <a:pt x="36365" y="155409"/>
                  </a:lnTo>
                  <a:lnTo>
                    <a:pt x="36508" y="154484"/>
                  </a:lnTo>
                  <a:close/>
                </a:path>
                <a:path w="339089" h="338455">
                  <a:moveTo>
                    <a:pt x="336122" y="141194"/>
                  </a:moveTo>
                  <a:lnTo>
                    <a:pt x="300091" y="141194"/>
                  </a:lnTo>
                  <a:lnTo>
                    <a:pt x="300448" y="143001"/>
                  </a:lnTo>
                  <a:lnTo>
                    <a:pt x="302274" y="155310"/>
                  </a:lnTo>
                  <a:lnTo>
                    <a:pt x="302236" y="154484"/>
                  </a:lnTo>
                  <a:lnTo>
                    <a:pt x="337950" y="154484"/>
                  </a:lnTo>
                  <a:lnTo>
                    <a:pt x="337809" y="151765"/>
                  </a:lnTo>
                  <a:lnTo>
                    <a:pt x="336122" y="141194"/>
                  </a:lnTo>
                  <a:close/>
                </a:path>
                <a:path w="339089" h="338455">
                  <a:moveTo>
                    <a:pt x="38564" y="141194"/>
                  </a:moveTo>
                  <a:lnTo>
                    <a:pt x="38206" y="143001"/>
                  </a:lnTo>
                  <a:lnTo>
                    <a:pt x="38400" y="142253"/>
                  </a:lnTo>
                  <a:lnTo>
                    <a:pt x="38564" y="141194"/>
                  </a:lnTo>
                  <a:close/>
                </a:path>
                <a:path w="339089" h="338455">
                  <a:moveTo>
                    <a:pt x="38400" y="142253"/>
                  </a:moveTo>
                  <a:lnTo>
                    <a:pt x="38206" y="143001"/>
                  </a:lnTo>
                  <a:lnTo>
                    <a:pt x="38400" y="142253"/>
                  </a:lnTo>
                  <a:close/>
                </a:path>
                <a:path w="339089" h="338455">
                  <a:moveTo>
                    <a:pt x="300254" y="142253"/>
                  </a:moveTo>
                  <a:lnTo>
                    <a:pt x="300370" y="143001"/>
                  </a:lnTo>
                  <a:lnTo>
                    <a:pt x="300254" y="142253"/>
                  </a:lnTo>
                  <a:close/>
                </a:path>
                <a:path w="339089" h="338455">
                  <a:moveTo>
                    <a:pt x="300091" y="141194"/>
                  </a:moveTo>
                  <a:lnTo>
                    <a:pt x="300254" y="142253"/>
                  </a:lnTo>
                  <a:lnTo>
                    <a:pt x="300448" y="143001"/>
                  </a:lnTo>
                  <a:lnTo>
                    <a:pt x="300091" y="141194"/>
                  </a:lnTo>
                  <a:close/>
                </a:path>
                <a:path w="339089" h="338455">
                  <a:moveTo>
                    <a:pt x="38674" y="141194"/>
                  </a:moveTo>
                  <a:lnTo>
                    <a:pt x="38400" y="142253"/>
                  </a:lnTo>
                  <a:lnTo>
                    <a:pt x="38674" y="141194"/>
                  </a:lnTo>
                  <a:close/>
                </a:path>
                <a:path w="339089" h="338455">
                  <a:moveTo>
                    <a:pt x="333490" y="128513"/>
                  </a:moveTo>
                  <a:lnTo>
                    <a:pt x="296694" y="128513"/>
                  </a:lnTo>
                  <a:lnTo>
                    <a:pt x="297231" y="130140"/>
                  </a:lnTo>
                  <a:lnTo>
                    <a:pt x="300254" y="142253"/>
                  </a:lnTo>
                  <a:lnTo>
                    <a:pt x="300091" y="141194"/>
                  </a:lnTo>
                  <a:lnTo>
                    <a:pt x="336122" y="141194"/>
                  </a:lnTo>
                  <a:lnTo>
                    <a:pt x="335128" y="134970"/>
                  </a:lnTo>
                  <a:lnTo>
                    <a:pt x="333490" y="128513"/>
                  </a:lnTo>
                  <a:close/>
                </a:path>
                <a:path w="339089" h="338455">
                  <a:moveTo>
                    <a:pt x="41960" y="128513"/>
                  </a:moveTo>
                  <a:lnTo>
                    <a:pt x="41424" y="130140"/>
                  </a:lnTo>
                  <a:lnTo>
                    <a:pt x="41836" y="128991"/>
                  </a:lnTo>
                  <a:lnTo>
                    <a:pt x="41960" y="128513"/>
                  </a:lnTo>
                  <a:close/>
                </a:path>
                <a:path w="339089" h="338455">
                  <a:moveTo>
                    <a:pt x="41836" y="128991"/>
                  </a:moveTo>
                  <a:lnTo>
                    <a:pt x="41424" y="130140"/>
                  </a:lnTo>
                  <a:lnTo>
                    <a:pt x="41836" y="128991"/>
                  </a:lnTo>
                  <a:close/>
                </a:path>
                <a:path w="339089" h="338455">
                  <a:moveTo>
                    <a:pt x="296852" y="129122"/>
                  </a:moveTo>
                  <a:lnTo>
                    <a:pt x="297116" y="130140"/>
                  </a:lnTo>
                  <a:lnTo>
                    <a:pt x="296852" y="129122"/>
                  </a:lnTo>
                  <a:close/>
                </a:path>
                <a:path w="339089" h="338455">
                  <a:moveTo>
                    <a:pt x="296694" y="128513"/>
                  </a:moveTo>
                  <a:lnTo>
                    <a:pt x="296852" y="129122"/>
                  </a:lnTo>
                  <a:lnTo>
                    <a:pt x="297231" y="130140"/>
                  </a:lnTo>
                  <a:lnTo>
                    <a:pt x="296694" y="128513"/>
                  </a:lnTo>
                  <a:close/>
                </a:path>
                <a:path w="339089" h="338455">
                  <a:moveTo>
                    <a:pt x="330070" y="116189"/>
                  </a:moveTo>
                  <a:lnTo>
                    <a:pt x="292046" y="116189"/>
                  </a:lnTo>
                  <a:lnTo>
                    <a:pt x="292762" y="117781"/>
                  </a:lnTo>
                  <a:lnTo>
                    <a:pt x="296852" y="129122"/>
                  </a:lnTo>
                  <a:lnTo>
                    <a:pt x="296694" y="128513"/>
                  </a:lnTo>
                  <a:lnTo>
                    <a:pt x="333490" y="128513"/>
                  </a:lnTo>
                  <a:lnTo>
                    <a:pt x="331016" y="118765"/>
                  </a:lnTo>
                  <a:lnTo>
                    <a:pt x="330070" y="116189"/>
                  </a:lnTo>
                  <a:close/>
                </a:path>
                <a:path w="339089" h="338455">
                  <a:moveTo>
                    <a:pt x="42008" y="128513"/>
                  </a:moveTo>
                  <a:lnTo>
                    <a:pt x="41836" y="128991"/>
                  </a:lnTo>
                  <a:lnTo>
                    <a:pt x="42008" y="128513"/>
                  </a:lnTo>
                  <a:close/>
                </a:path>
                <a:path w="339089" h="338455">
                  <a:moveTo>
                    <a:pt x="46429" y="116189"/>
                  </a:moveTo>
                  <a:lnTo>
                    <a:pt x="45714" y="117781"/>
                  </a:lnTo>
                  <a:lnTo>
                    <a:pt x="46283" y="116597"/>
                  </a:lnTo>
                  <a:lnTo>
                    <a:pt x="46429" y="116189"/>
                  </a:lnTo>
                  <a:close/>
                </a:path>
                <a:path w="339089" h="338455">
                  <a:moveTo>
                    <a:pt x="46253" y="116680"/>
                  </a:moveTo>
                  <a:lnTo>
                    <a:pt x="45714" y="117781"/>
                  </a:lnTo>
                  <a:lnTo>
                    <a:pt x="45858" y="117781"/>
                  </a:lnTo>
                  <a:lnTo>
                    <a:pt x="46253" y="116680"/>
                  </a:lnTo>
                  <a:close/>
                </a:path>
                <a:path w="339089" h="338455">
                  <a:moveTo>
                    <a:pt x="292198" y="116597"/>
                  </a:moveTo>
                  <a:lnTo>
                    <a:pt x="292638" y="117781"/>
                  </a:lnTo>
                  <a:lnTo>
                    <a:pt x="292198" y="116597"/>
                  </a:lnTo>
                  <a:close/>
                </a:path>
                <a:path w="339089" h="338455">
                  <a:moveTo>
                    <a:pt x="292046" y="116189"/>
                  </a:moveTo>
                  <a:lnTo>
                    <a:pt x="292238" y="116680"/>
                  </a:lnTo>
                  <a:lnTo>
                    <a:pt x="292762" y="117781"/>
                  </a:lnTo>
                  <a:lnTo>
                    <a:pt x="292046" y="116189"/>
                  </a:lnTo>
                  <a:close/>
                </a:path>
                <a:path w="339089" h="338455">
                  <a:moveTo>
                    <a:pt x="46493" y="116189"/>
                  </a:moveTo>
                  <a:lnTo>
                    <a:pt x="46253" y="116680"/>
                  </a:lnTo>
                  <a:lnTo>
                    <a:pt x="46493" y="116189"/>
                  </a:lnTo>
                  <a:close/>
                </a:path>
                <a:path w="339089" h="338455">
                  <a:moveTo>
                    <a:pt x="286802" y="105258"/>
                  </a:moveTo>
                  <a:lnTo>
                    <a:pt x="292198" y="116597"/>
                  </a:lnTo>
                  <a:lnTo>
                    <a:pt x="292046" y="116189"/>
                  </a:lnTo>
                  <a:lnTo>
                    <a:pt x="330070" y="116189"/>
                  </a:lnTo>
                  <a:lnTo>
                    <a:pt x="326407" y="106226"/>
                  </a:lnTo>
                  <a:lnTo>
                    <a:pt x="287399" y="106226"/>
                  </a:lnTo>
                  <a:lnTo>
                    <a:pt x="286802" y="105258"/>
                  </a:lnTo>
                  <a:close/>
                </a:path>
                <a:path w="339089" h="338455">
                  <a:moveTo>
                    <a:pt x="52149" y="104634"/>
                  </a:moveTo>
                  <a:lnTo>
                    <a:pt x="51256" y="106226"/>
                  </a:lnTo>
                  <a:lnTo>
                    <a:pt x="51844" y="105258"/>
                  </a:lnTo>
                  <a:lnTo>
                    <a:pt x="52149" y="104634"/>
                  </a:lnTo>
                  <a:close/>
                </a:path>
                <a:path w="339089" h="338455">
                  <a:moveTo>
                    <a:pt x="51811" y="105325"/>
                  </a:moveTo>
                  <a:lnTo>
                    <a:pt x="51256" y="106226"/>
                  </a:lnTo>
                  <a:lnTo>
                    <a:pt x="51811" y="105325"/>
                  </a:lnTo>
                  <a:close/>
                </a:path>
                <a:path w="339089" h="338455">
                  <a:moveTo>
                    <a:pt x="286505" y="104634"/>
                  </a:moveTo>
                  <a:lnTo>
                    <a:pt x="286843" y="105325"/>
                  </a:lnTo>
                  <a:lnTo>
                    <a:pt x="287399" y="106226"/>
                  </a:lnTo>
                  <a:lnTo>
                    <a:pt x="286505" y="104634"/>
                  </a:lnTo>
                  <a:close/>
                </a:path>
                <a:path w="339089" h="338455">
                  <a:moveTo>
                    <a:pt x="325822" y="104634"/>
                  </a:moveTo>
                  <a:lnTo>
                    <a:pt x="286505" y="104634"/>
                  </a:lnTo>
                  <a:lnTo>
                    <a:pt x="287399" y="106226"/>
                  </a:lnTo>
                  <a:lnTo>
                    <a:pt x="326407" y="106226"/>
                  </a:lnTo>
                  <a:lnTo>
                    <a:pt x="325822" y="104634"/>
                  </a:lnTo>
                  <a:close/>
                </a:path>
                <a:path w="339089" h="338455">
                  <a:moveTo>
                    <a:pt x="52237" y="104634"/>
                  </a:moveTo>
                  <a:lnTo>
                    <a:pt x="51811" y="105325"/>
                  </a:lnTo>
                  <a:lnTo>
                    <a:pt x="52237" y="104634"/>
                  </a:lnTo>
                  <a:close/>
                </a:path>
                <a:path w="339089" h="338455">
                  <a:moveTo>
                    <a:pt x="320834" y="93760"/>
                  </a:moveTo>
                  <a:lnTo>
                    <a:pt x="279712" y="93760"/>
                  </a:lnTo>
                  <a:lnTo>
                    <a:pt x="280606" y="95101"/>
                  </a:lnTo>
                  <a:lnTo>
                    <a:pt x="286802" y="105258"/>
                  </a:lnTo>
                  <a:lnTo>
                    <a:pt x="286505" y="104634"/>
                  </a:lnTo>
                  <a:lnTo>
                    <a:pt x="325822" y="104634"/>
                  </a:lnTo>
                  <a:lnTo>
                    <a:pt x="325296" y="103204"/>
                  </a:lnTo>
                  <a:lnTo>
                    <a:pt x="320834" y="93760"/>
                  </a:lnTo>
                  <a:close/>
                </a:path>
                <a:path w="339089" h="338455">
                  <a:moveTo>
                    <a:pt x="58942" y="93760"/>
                  </a:moveTo>
                  <a:lnTo>
                    <a:pt x="57870" y="95101"/>
                  </a:lnTo>
                  <a:lnTo>
                    <a:pt x="58115" y="95101"/>
                  </a:lnTo>
                  <a:lnTo>
                    <a:pt x="58942" y="93760"/>
                  </a:lnTo>
                  <a:close/>
                </a:path>
                <a:path w="339089" h="338455">
                  <a:moveTo>
                    <a:pt x="280233" y="94605"/>
                  </a:moveTo>
                  <a:lnTo>
                    <a:pt x="280539" y="95101"/>
                  </a:lnTo>
                  <a:lnTo>
                    <a:pt x="280233" y="94605"/>
                  </a:lnTo>
                  <a:close/>
                </a:path>
                <a:path w="339089" h="338455">
                  <a:moveTo>
                    <a:pt x="279712" y="93760"/>
                  </a:moveTo>
                  <a:lnTo>
                    <a:pt x="280233" y="94605"/>
                  </a:lnTo>
                  <a:lnTo>
                    <a:pt x="280606" y="95101"/>
                  </a:lnTo>
                  <a:lnTo>
                    <a:pt x="279712" y="93760"/>
                  </a:lnTo>
                  <a:close/>
                </a:path>
                <a:path w="339089" h="338455">
                  <a:moveTo>
                    <a:pt x="315244" y="83439"/>
                  </a:moveTo>
                  <a:lnTo>
                    <a:pt x="271846" y="83439"/>
                  </a:lnTo>
                  <a:lnTo>
                    <a:pt x="272919" y="84781"/>
                  </a:lnTo>
                  <a:lnTo>
                    <a:pt x="280233" y="94605"/>
                  </a:lnTo>
                  <a:lnTo>
                    <a:pt x="279712" y="93760"/>
                  </a:lnTo>
                  <a:lnTo>
                    <a:pt x="320834" y="93760"/>
                  </a:lnTo>
                  <a:lnTo>
                    <a:pt x="318324" y="88447"/>
                  </a:lnTo>
                  <a:lnTo>
                    <a:pt x="315244" y="83439"/>
                  </a:lnTo>
                  <a:close/>
                </a:path>
                <a:path w="339089" h="338455">
                  <a:moveTo>
                    <a:pt x="66629" y="83439"/>
                  </a:moveTo>
                  <a:lnTo>
                    <a:pt x="65556" y="84781"/>
                  </a:lnTo>
                  <a:lnTo>
                    <a:pt x="65950" y="84343"/>
                  </a:lnTo>
                  <a:lnTo>
                    <a:pt x="66629" y="83439"/>
                  </a:lnTo>
                  <a:close/>
                </a:path>
                <a:path w="339089" h="338455">
                  <a:moveTo>
                    <a:pt x="65917" y="84387"/>
                  </a:moveTo>
                  <a:lnTo>
                    <a:pt x="65556" y="84781"/>
                  </a:lnTo>
                  <a:lnTo>
                    <a:pt x="65917" y="84387"/>
                  </a:lnTo>
                  <a:close/>
                </a:path>
                <a:path w="339089" h="338455">
                  <a:moveTo>
                    <a:pt x="272525" y="84343"/>
                  </a:moveTo>
                  <a:lnTo>
                    <a:pt x="272854" y="84781"/>
                  </a:lnTo>
                  <a:lnTo>
                    <a:pt x="272525" y="84343"/>
                  </a:lnTo>
                  <a:close/>
                </a:path>
                <a:path w="339089" h="338455">
                  <a:moveTo>
                    <a:pt x="271846" y="83439"/>
                  </a:moveTo>
                  <a:lnTo>
                    <a:pt x="272565" y="84387"/>
                  </a:lnTo>
                  <a:lnTo>
                    <a:pt x="272919" y="84781"/>
                  </a:lnTo>
                  <a:lnTo>
                    <a:pt x="271846" y="83439"/>
                  </a:lnTo>
                  <a:close/>
                </a:path>
                <a:path w="339089" h="338455">
                  <a:moveTo>
                    <a:pt x="66785" y="83439"/>
                  </a:moveTo>
                  <a:lnTo>
                    <a:pt x="66629" y="83439"/>
                  </a:lnTo>
                  <a:lnTo>
                    <a:pt x="65917" y="84387"/>
                  </a:lnTo>
                  <a:lnTo>
                    <a:pt x="66785" y="83439"/>
                  </a:lnTo>
                  <a:close/>
                </a:path>
                <a:path w="339089" h="338455">
                  <a:moveTo>
                    <a:pt x="309406" y="74049"/>
                  </a:moveTo>
                  <a:lnTo>
                    <a:pt x="263266" y="74049"/>
                  </a:lnTo>
                  <a:lnTo>
                    <a:pt x="264339" y="75194"/>
                  </a:lnTo>
                  <a:lnTo>
                    <a:pt x="272525" y="84343"/>
                  </a:lnTo>
                  <a:lnTo>
                    <a:pt x="271846" y="83439"/>
                  </a:lnTo>
                  <a:lnTo>
                    <a:pt x="315244" y="83439"/>
                  </a:lnTo>
                  <a:lnTo>
                    <a:pt x="309744" y="74496"/>
                  </a:lnTo>
                  <a:lnTo>
                    <a:pt x="309406" y="74049"/>
                  </a:lnTo>
                  <a:close/>
                </a:path>
                <a:path w="339089" h="338455">
                  <a:moveTo>
                    <a:pt x="75370" y="74069"/>
                  </a:moveTo>
                  <a:lnTo>
                    <a:pt x="74137" y="75194"/>
                  </a:lnTo>
                  <a:lnTo>
                    <a:pt x="74340" y="75194"/>
                  </a:lnTo>
                  <a:lnTo>
                    <a:pt x="75370" y="74069"/>
                  </a:lnTo>
                  <a:close/>
                </a:path>
                <a:path w="339089" h="338455">
                  <a:moveTo>
                    <a:pt x="264100" y="74976"/>
                  </a:moveTo>
                  <a:lnTo>
                    <a:pt x="264296" y="75194"/>
                  </a:lnTo>
                  <a:lnTo>
                    <a:pt x="264100" y="74976"/>
                  </a:lnTo>
                  <a:close/>
                </a:path>
                <a:path w="339089" h="338455">
                  <a:moveTo>
                    <a:pt x="263266" y="74049"/>
                  </a:moveTo>
                  <a:lnTo>
                    <a:pt x="264100" y="74976"/>
                  </a:lnTo>
                  <a:lnTo>
                    <a:pt x="264339" y="75194"/>
                  </a:lnTo>
                  <a:lnTo>
                    <a:pt x="263266" y="74049"/>
                  </a:lnTo>
                  <a:close/>
                </a:path>
                <a:path w="339089" h="338455">
                  <a:moveTo>
                    <a:pt x="253918" y="65688"/>
                  </a:moveTo>
                  <a:lnTo>
                    <a:pt x="264100" y="74976"/>
                  </a:lnTo>
                  <a:lnTo>
                    <a:pt x="263266" y="74049"/>
                  </a:lnTo>
                  <a:lnTo>
                    <a:pt x="309406" y="74049"/>
                  </a:lnTo>
                  <a:lnTo>
                    <a:pt x="303720" y="66519"/>
                  </a:lnTo>
                  <a:lnTo>
                    <a:pt x="255043" y="66519"/>
                  </a:lnTo>
                  <a:lnTo>
                    <a:pt x="253918" y="65688"/>
                  </a:lnTo>
                  <a:close/>
                </a:path>
                <a:path w="339089" h="338455">
                  <a:moveTo>
                    <a:pt x="84863" y="65410"/>
                  </a:moveTo>
                  <a:lnTo>
                    <a:pt x="83611" y="66519"/>
                  </a:lnTo>
                  <a:lnTo>
                    <a:pt x="83811" y="66369"/>
                  </a:lnTo>
                  <a:lnTo>
                    <a:pt x="84863" y="65410"/>
                  </a:lnTo>
                  <a:close/>
                </a:path>
                <a:path w="339089" h="338455">
                  <a:moveTo>
                    <a:pt x="83811" y="66369"/>
                  </a:moveTo>
                  <a:lnTo>
                    <a:pt x="83611" y="66519"/>
                  </a:lnTo>
                  <a:lnTo>
                    <a:pt x="83811" y="66369"/>
                  </a:lnTo>
                  <a:close/>
                </a:path>
                <a:path w="339089" h="338455">
                  <a:moveTo>
                    <a:pt x="253613" y="65410"/>
                  </a:moveTo>
                  <a:lnTo>
                    <a:pt x="253918" y="65688"/>
                  </a:lnTo>
                  <a:lnTo>
                    <a:pt x="255043" y="66519"/>
                  </a:lnTo>
                  <a:lnTo>
                    <a:pt x="253613" y="65410"/>
                  </a:lnTo>
                  <a:close/>
                </a:path>
                <a:path w="339089" h="338455">
                  <a:moveTo>
                    <a:pt x="302883" y="65410"/>
                  </a:moveTo>
                  <a:lnTo>
                    <a:pt x="253613" y="65410"/>
                  </a:lnTo>
                  <a:lnTo>
                    <a:pt x="255043" y="66519"/>
                  </a:lnTo>
                  <a:lnTo>
                    <a:pt x="303720" y="66519"/>
                  </a:lnTo>
                  <a:lnTo>
                    <a:pt x="302883" y="65410"/>
                  </a:lnTo>
                  <a:close/>
                </a:path>
                <a:path w="339089" h="338455">
                  <a:moveTo>
                    <a:pt x="85091" y="65410"/>
                  </a:moveTo>
                  <a:lnTo>
                    <a:pt x="84863" y="65410"/>
                  </a:lnTo>
                  <a:lnTo>
                    <a:pt x="83811" y="66369"/>
                  </a:lnTo>
                  <a:lnTo>
                    <a:pt x="85091" y="65410"/>
                  </a:lnTo>
                  <a:close/>
                </a:path>
                <a:path w="339089" h="338455">
                  <a:moveTo>
                    <a:pt x="243374" y="57904"/>
                  </a:moveTo>
                  <a:lnTo>
                    <a:pt x="253918" y="65688"/>
                  </a:lnTo>
                  <a:lnTo>
                    <a:pt x="253613" y="65410"/>
                  </a:lnTo>
                  <a:lnTo>
                    <a:pt x="302883" y="65410"/>
                  </a:lnTo>
                  <a:lnTo>
                    <a:pt x="299912" y="61475"/>
                  </a:lnTo>
                  <a:lnTo>
                    <a:pt x="297467" y="58792"/>
                  </a:lnTo>
                  <a:lnTo>
                    <a:pt x="244854" y="58792"/>
                  </a:lnTo>
                  <a:lnTo>
                    <a:pt x="243374" y="57904"/>
                  </a:lnTo>
                  <a:close/>
                </a:path>
                <a:path w="339089" h="338455">
                  <a:moveTo>
                    <a:pt x="95231" y="57808"/>
                  </a:moveTo>
                  <a:lnTo>
                    <a:pt x="93801" y="58792"/>
                  </a:lnTo>
                  <a:lnTo>
                    <a:pt x="94392" y="58437"/>
                  </a:lnTo>
                  <a:lnTo>
                    <a:pt x="95231" y="57808"/>
                  </a:lnTo>
                  <a:close/>
                </a:path>
                <a:path w="339089" h="338455">
                  <a:moveTo>
                    <a:pt x="94392" y="58437"/>
                  </a:moveTo>
                  <a:lnTo>
                    <a:pt x="93801" y="58792"/>
                  </a:lnTo>
                  <a:lnTo>
                    <a:pt x="94392" y="58437"/>
                  </a:lnTo>
                  <a:close/>
                </a:path>
                <a:path w="339089" h="338455">
                  <a:moveTo>
                    <a:pt x="243245" y="57808"/>
                  </a:moveTo>
                  <a:lnTo>
                    <a:pt x="243374" y="57904"/>
                  </a:lnTo>
                  <a:lnTo>
                    <a:pt x="244854" y="58792"/>
                  </a:lnTo>
                  <a:lnTo>
                    <a:pt x="243245" y="57808"/>
                  </a:lnTo>
                  <a:close/>
                </a:path>
                <a:path w="339089" h="338455">
                  <a:moveTo>
                    <a:pt x="296571" y="57808"/>
                  </a:moveTo>
                  <a:lnTo>
                    <a:pt x="243245" y="57808"/>
                  </a:lnTo>
                  <a:lnTo>
                    <a:pt x="244854" y="58792"/>
                  </a:lnTo>
                  <a:lnTo>
                    <a:pt x="297467" y="58792"/>
                  </a:lnTo>
                  <a:lnTo>
                    <a:pt x="296571" y="57808"/>
                  </a:lnTo>
                  <a:close/>
                </a:path>
                <a:path w="339089" h="338455">
                  <a:moveTo>
                    <a:pt x="95439" y="57808"/>
                  </a:moveTo>
                  <a:lnTo>
                    <a:pt x="95231" y="57808"/>
                  </a:lnTo>
                  <a:lnTo>
                    <a:pt x="94392" y="58437"/>
                  </a:lnTo>
                  <a:lnTo>
                    <a:pt x="95439" y="57808"/>
                  </a:lnTo>
                  <a:close/>
                </a:path>
                <a:path w="339089" h="338455">
                  <a:moveTo>
                    <a:pt x="232983" y="51665"/>
                  </a:moveTo>
                  <a:lnTo>
                    <a:pt x="243374" y="57904"/>
                  </a:lnTo>
                  <a:lnTo>
                    <a:pt x="243245" y="57808"/>
                  </a:lnTo>
                  <a:lnTo>
                    <a:pt x="296571" y="57808"/>
                  </a:lnTo>
                  <a:lnTo>
                    <a:pt x="291322" y="52049"/>
                  </a:lnTo>
                  <a:lnTo>
                    <a:pt x="233770" y="52049"/>
                  </a:lnTo>
                  <a:lnTo>
                    <a:pt x="232983" y="51665"/>
                  </a:lnTo>
                  <a:close/>
                </a:path>
                <a:path w="339089" h="338455">
                  <a:moveTo>
                    <a:pt x="106314" y="51280"/>
                  </a:moveTo>
                  <a:lnTo>
                    <a:pt x="104884" y="52049"/>
                  </a:lnTo>
                  <a:lnTo>
                    <a:pt x="105671" y="51665"/>
                  </a:lnTo>
                  <a:lnTo>
                    <a:pt x="106314" y="51280"/>
                  </a:lnTo>
                  <a:close/>
                </a:path>
                <a:path w="339089" h="338455">
                  <a:moveTo>
                    <a:pt x="105671" y="51665"/>
                  </a:moveTo>
                  <a:lnTo>
                    <a:pt x="104884" y="52049"/>
                  </a:lnTo>
                  <a:lnTo>
                    <a:pt x="105033" y="52049"/>
                  </a:lnTo>
                  <a:lnTo>
                    <a:pt x="105671" y="51665"/>
                  </a:lnTo>
                  <a:close/>
                </a:path>
                <a:path w="339089" h="338455">
                  <a:moveTo>
                    <a:pt x="232340" y="51280"/>
                  </a:moveTo>
                  <a:lnTo>
                    <a:pt x="232983" y="51665"/>
                  </a:lnTo>
                  <a:lnTo>
                    <a:pt x="233770" y="52049"/>
                  </a:lnTo>
                  <a:lnTo>
                    <a:pt x="232340" y="51280"/>
                  </a:lnTo>
                  <a:close/>
                </a:path>
                <a:path w="339089" h="338455">
                  <a:moveTo>
                    <a:pt x="290621" y="51280"/>
                  </a:moveTo>
                  <a:lnTo>
                    <a:pt x="232340" y="51280"/>
                  </a:lnTo>
                  <a:lnTo>
                    <a:pt x="233770" y="52049"/>
                  </a:lnTo>
                  <a:lnTo>
                    <a:pt x="291322" y="52049"/>
                  </a:lnTo>
                  <a:lnTo>
                    <a:pt x="290621" y="51280"/>
                  </a:lnTo>
                  <a:close/>
                </a:path>
                <a:path w="339089" h="338455">
                  <a:moveTo>
                    <a:pt x="106464" y="51280"/>
                  </a:moveTo>
                  <a:lnTo>
                    <a:pt x="106314" y="51280"/>
                  </a:lnTo>
                  <a:lnTo>
                    <a:pt x="105671" y="51665"/>
                  </a:lnTo>
                  <a:lnTo>
                    <a:pt x="106464" y="51280"/>
                  </a:lnTo>
                  <a:close/>
                </a:path>
                <a:path w="339089" h="338455">
                  <a:moveTo>
                    <a:pt x="221425" y="46039"/>
                  </a:moveTo>
                  <a:lnTo>
                    <a:pt x="232983" y="51665"/>
                  </a:lnTo>
                  <a:lnTo>
                    <a:pt x="232340" y="51280"/>
                  </a:lnTo>
                  <a:lnTo>
                    <a:pt x="290621" y="51280"/>
                  </a:lnTo>
                  <a:lnTo>
                    <a:pt x="289008" y="49509"/>
                  </a:lnTo>
                  <a:lnTo>
                    <a:pt x="285563" y="46361"/>
                  </a:lnTo>
                  <a:lnTo>
                    <a:pt x="222330" y="46361"/>
                  </a:lnTo>
                  <a:lnTo>
                    <a:pt x="221425" y="46039"/>
                  </a:lnTo>
                  <a:close/>
                </a:path>
                <a:path w="339089" h="338455">
                  <a:moveTo>
                    <a:pt x="118112" y="45610"/>
                  </a:moveTo>
                  <a:lnTo>
                    <a:pt x="116325" y="46361"/>
                  </a:lnTo>
                  <a:lnTo>
                    <a:pt x="117229" y="46039"/>
                  </a:lnTo>
                  <a:lnTo>
                    <a:pt x="118112" y="45610"/>
                  </a:lnTo>
                  <a:close/>
                </a:path>
                <a:path w="339089" h="338455">
                  <a:moveTo>
                    <a:pt x="117229" y="46039"/>
                  </a:moveTo>
                  <a:lnTo>
                    <a:pt x="116325" y="46361"/>
                  </a:lnTo>
                  <a:lnTo>
                    <a:pt x="116569" y="46361"/>
                  </a:lnTo>
                  <a:lnTo>
                    <a:pt x="117229" y="46039"/>
                  </a:lnTo>
                  <a:close/>
                </a:path>
                <a:path w="339089" h="338455">
                  <a:moveTo>
                    <a:pt x="220542" y="45610"/>
                  </a:moveTo>
                  <a:lnTo>
                    <a:pt x="221425" y="46039"/>
                  </a:lnTo>
                  <a:lnTo>
                    <a:pt x="222330" y="46361"/>
                  </a:lnTo>
                  <a:lnTo>
                    <a:pt x="220542" y="45610"/>
                  </a:lnTo>
                  <a:close/>
                </a:path>
                <a:path w="339089" h="338455">
                  <a:moveTo>
                    <a:pt x="284741" y="45610"/>
                  </a:moveTo>
                  <a:lnTo>
                    <a:pt x="220542" y="45610"/>
                  </a:lnTo>
                  <a:lnTo>
                    <a:pt x="222330" y="46361"/>
                  </a:lnTo>
                  <a:lnTo>
                    <a:pt x="285563" y="46361"/>
                  </a:lnTo>
                  <a:lnTo>
                    <a:pt x="284741" y="45610"/>
                  </a:lnTo>
                  <a:close/>
                </a:path>
                <a:path w="339089" h="338455">
                  <a:moveTo>
                    <a:pt x="118439" y="45610"/>
                  </a:moveTo>
                  <a:lnTo>
                    <a:pt x="118112" y="45610"/>
                  </a:lnTo>
                  <a:lnTo>
                    <a:pt x="117229" y="46039"/>
                  </a:lnTo>
                  <a:lnTo>
                    <a:pt x="118439" y="45610"/>
                  </a:lnTo>
                  <a:close/>
                </a:path>
                <a:path w="339089" h="338455">
                  <a:moveTo>
                    <a:pt x="280142" y="41406"/>
                  </a:moveTo>
                  <a:lnTo>
                    <a:pt x="208386" y="41406"/>
                  </a:lnTo>
                  <a:lnTo>
                    <a:pt x="209816" y="41871"/>
                  </a:lnTo>
                  <a:lnTo>
                    <a:pt x="221425" y="46039"/>
                  </a:lnTo>
                  <a:lnTo>
                    <a:pt x="220542" y="45610"/>
                  </a:lnTo>
                  <a:lnTo>
                    <a:pt x="284741" y="45610"/>
                  </a:lnTo>
                  <a:lnTo>
                    <a:pt x="280142" y="41406"/>
                  </a:lnTo>
                  <a:close/>
                </a:path>
                <a:path w="339089" h="338455">
                  <a:moveTo>
                    <a:pt x="130268" y="41406"/>
                  </a:moveTo>
                  <a:lnTo>
                    <a:pt x="128659" y="41871"/>
                  </a:lnTo>
                  <a:lnTo>
                    <a:pt x="129771" y="41583"/>
                  </a:lnTo>
                  <a:lnTo>
                    <a:pt x="130268" y="41406"/>
                  </a:lnTo>
                  <a:close/>
                </a:path>
                <a:path w="339089" h="338455">
                  <a:moveTo>
                    <a:pt x="129771" y="41583"/>
                  </a:moveTo>
                  <a:lnTo>
                    <a:pt x="128659" y="41871"/>
                  </a:lnTo>
                  <a:lnTo>
                    <a:pt x="128959" y="41871"/>
                  </a:lnTo>
                  <a:lnTo>
                    <a:pt x="129771" y="41583"/>
                  </a:lnTo>
                  <a:close/>
                </a:path>
                <a:path w="339089" h="338455">
                  <a:moveTo>
                    <a:pt x="209367" y="41755"/>
                  </a:moveTo>
                  <a:lnTo>
                    <a:pt x="209695" y="41871"/>
                  </a:lnTo>
                  <a:lnTo>
                    <a:pt x="209367" y="41755"/>
                  </a:lnTo>
                  <a:close/>
                </a:path>
                <a:path w="339089" h="338455">
                  <a:moveTo>
                    <a:pt x="208386" y="41406"/>
                  </a:moveTo>
                  <a:lnTo>
                    <a:pt x="209367" y="41755"/>
                  </a:lnTo>
                  <a:lnTo>
                    <a:pt x="209816" y="41871"/>
                  </a:lnTo>
                  <a:lnTo>
                    <a:pt x="208386" y="41406"/>
                  </a:lnTo>
                  <a:close/>
                </a:path>
                <a:path w="339089" h="338455">
                  <a:moveTo>
                    <a:pt x="196144" y="38325"/>
                  </a:moveTo>
                  <a:lnTo>
                    <a:pt x="209367" y="41755"/>
                  </a:lnTo>
                  <a:lnTo>
                    <a:pt x="208386" y="41406"/>
                  </a:lnTo>
                  <a:lnTo>
                    <a:pt x="280142" y="41406"/>
                  </a:lnTo>
                  <a:lnTo>
                    <a:pt x="277031" y="38562"/>
                  </a:lnTo>
                  <a:lnTo>
                    <a:pt x="197124" y="38473"/>
                  </a:lnTo>
                  <a:lnTo>
                    <a:pt x="196144" y="38325"/>
                  </a:lnTo>
                  <a:close/>
                </a:path>
                <a:path w="339089" h="338455">
                  <a:moveTo>
                    <a:pt x="130452" y="41406"/>
                  </a:moveTo>
                  <a:lnTo>
                    <a:pt x="130268" y="41406"/>
                  </a:lnTo>
                  <a:lnTo>
                    <a:pt x="129771" y="41583"/>
                  </a:lnTo>
                  <a:lnTo>
                    <a:pt x="130452" y="41406"/>
                  </a:lnTo>
                  <a:close/>
                </a:path>
                <a:path w="339089" h="338455">
                  <a:moveTo>
                    <a:pt x="143139" y="38115"/>
                  </a:moveTo>
                  <a:lnTo>
                    <a:pt x="141351" y="38473"/>
                  </a:lnTo>
                  <a:lnTo>
                    <a:pt x="142331" y="38325"/>
                  </a:lnTo>
                  <a:lnTo>
                    <a:pt x="143139" y="38115"/>
                  </a:lnTo>
                  <a:close/>
                </a:path>
                <a:path w="339089" h="338455">
                  <a:moveTo>
                    <a:pt x="142331" y="38325"/>
                  </a:moveTo>
                  <a:lnTo>
                    <a:pt x="141351" y="38473"/>
                  </a:lnTo>
                  <a:lnTo>
                    <a:pt x="141760" y="38473"/>
                  </a:lnTo>
                  <a:lnTo>
                    <a:pt x="142331" y="38325"/>
                  </a:lnTo>
                  <a:close/>
                </a:path>
                <a:path w="339089" h="338455">
                  <a:moveTo>
                    <a:pt x="195337" y="38115"/>
                  </a:moveTo>
                  <a:lnTo>
                    <a:pt x="196144" y="38325"/>
                  </a:lnTo>
                  <a:lnTo>
                    <a:pt x="197124" y="38473"/>
                  </a:lnTo>
                  <a:lnTo>
                    <a:pt x="195337" y="38115"/>
                  </a:lnTo>
                  <a:close/>
                </a:path>
                <a:path w="339089" h="338455">
                  <a:moveTo>
                    <a:pt x="276433" y="38115"/>
                  </a:moveTo>
                  <a:lnTo>
                    <a:pt x="195337" y="38115"/>
                  </a:lnTo>
                  <a:lnTo>
                    <a:pt x="197124" y="38473"/>
                  </a:lnTo>
                  <a:lnTo>
                    <a:pt x="276911" y="38473"/>
                  </a:lnTo>
                  <a:lnTo>
                    <a:pt x="276433" y="38115"/>
                  </a:lnTo>
                  <a:close/>
                </a:path>
                <a:path w="339089" h="338455">
                  <a:moveTo>
                    <a:pt x="143716" y="38115"/>
                  </a:moveTo>
                  <a:lnTo>
                    <a:pt x="143139" y="38115"/>
                  </a:lnTo>
                  <a:lnTo>
                    <a:pt x="142331" y="38325"/>
                  </a:lnTo>
                  <a:lnTo>
                    <a:pt x="143716" y="38115"/>
                  </a:lnTo>
                  <a:close/>
                </a:path>
                <a:path w="339089" h="338455">
                  <a:moveTo>
                    <a:pt x="182976" y="36333"/>
                  </a:moveTo>
                  <a:lnTo>
                    <a:pt x="196144" y="38325"/>
                  </a:lnTo>
                  <a:lnTo>
                    <a:pt x="195337" y="38115"/>
                  </a:lnTo>
                  <a:lnTo>
                    <a:pt x="276433" y="38115"/>
                  </a:lnTo>
                  <a:lnTo>
                    <a:pt x="274115" y="36380"/>
                  </a:lnTo>
                  <a:lnTo>
                    <a:pt x="183896" y="36380"/>
                  </a:lnTo>
                  <a:lnTo>
                    <a:pt x="182976" y="36333"/>
                  </a:lnTo>
                  <a:close/>
                </a:path>
                <a:path w="339089" h="338455">
                  <a:moveTo>
                    <a:pt x="156367" y="36201"/>
                  </a:moveTo>
                  <a:lnTo>
                    <a:pt x="154579" y="36380"/>
                  </a:lnTo>
                  <a:lnTo>
                    <a:pt x="155499" y="36333"/>
                  </a:lnTo>
                  <a:lnTo>
                    <a:pt x="156367" y="36201"/>
                  </a:lnTo>
                  <a:close/>
                </a:path>
                <a:path w="339089" h="338455">
                  <a:moveTo>
                    <a:pt x="155499" y="36333"/>
                  </a:moveTo>
                  <a:lnTo>
                    <a:pt x="154579" y="36380"/>
                  </a:lnTo>
                  <a:lnTo>
                    <a:pt x="155185" y="36380"/>
                  </a:lnTo>
                  <a:lnTo>
                    <a:pt x="155499" y="36333"/>
                  </a:lnTo>
                  <a:close/>
                </a:path>
                <a:path w="339089" h="338455">
                  <a:moveTo>
                    <a:pt x="182109" y="36201"/>
                  </a:moveTo>
                  <a:lnTo>
                    <a:pt x="182976" y="36333"/>
                  </a:lnTo>
                  <a:lnTo>
                    <a:pt x="183896" y="36380"/>
                  </a:lnTo>
                  <a:lnTo>
                    <a:pt x="182109" y="36201"/>
                  </a:lnTo>
                  <a:close/>
                </a:path>
                <a:path w="339089" h="338455">
                  <a:moveTo>
                    <a:pt x="273876" y="36201"/>
                  </a:moveTo>
                  <a:lnTo>
                    <a:pt x="182109" y="36201"/>
                  </a:lnTo>
                  <a:lnTo>
                    <a:pt x="183896" y="36380"/>
                  </a:lnTo>
                  <a:lnTo>
                    <a:pt x="274115" y="36380"/>
                  </a:lnTo>
                  <a:lnTo>
                    <a:pt x="273876" y="36201"/>
                  </a:lnTo>
                  <a:close/>
                </a:path>
                <a:path w="339089" h="338455">
                  <a:moveTo>
                    <a:pt x="158035" y="36201"/>
                  </a:moveTo>
                  <a:lnTo>
                    <a:pt x="156367" y="36201"/>
                  </a:lnTo>
                  <a:lnTo>
                    <a:pt x="155499" y="36333"/>
                  </a:lnTo>
                  <a:lnTo>
                    <a:pt x="158035" y="36201"/>
                  </a:lnTo>
                  <a:close/>
                </a:path>
                <a:path w="339089" h="338455">
                  <a:moveTo>
                    <a:pt x="273039" y="35575"/>
                  </a:moveTo>
                  <a:lnTo>
                    <a:pt x="170132" y="35575"/>
                  </a:lnTo>
                  <a:lnTo>
                    <a:pt x="169238" y="35622"/>
                  </a:lnTo>
                  <a:lnTo>
                    <a:pt x="182976" y="36333"/>
                  </a:lnTo>
                  <a:lnTo>
                    <a:pt x="182109" y="36201"/>
                  </a:lnTo>
                  <a:lnTo>
                    <a:pt x="273876" y="36201"/>
                  </a:lnTo>
                  <a:lnTo>
                    <a:pt x="273039" y="35575"/>
                  </a:lnTo>
                  <a:close/>
                </a:path>
                <a:path w="339089" h="338455">
                  <a:moveTo>
                    <a:pt x="170132" y="35575"/>
                  </a:moveTo>
                  <a:lnTo>
                    <a:pt x="168344" y="35575"/>
                  </a:lnTo>
                  <a:lnTo>
                    <a:pt x="169238" y="35622"/>
                  </a:lnTo>
                  <a:lnTo>
                    <a:pt x="170132" y="35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24395" y="1700685"/>
              <a:ext cx="160480" cy="2490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9617" y="2127628"/>
              <a:ext cx="249509" cy="14235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038829" y="2776965"/>
              <a:ext cx="784860" cy="267335"/>
            </a:xfrm>
            <a:custGeom>
              <a:avLst/>
              <a:gdLst/>
              <a:ahLst/>
              <a:cxnLst/>
              <a:rect l="l" t="t" r="r" b="b"/>
              <a:pathLst>
                <a:path w="784860" h="267335">
                  <a:moveTo>
                    <a:pt x="784402" y="0"/>
                  </a:moveTo>
                  <a:lnTo>
                    <a:pt x="267426" y="0"/>
                  </a:lnTo>
                  <a:lnTo>
                    <a:pt x="0" y="266833"/>
                  </a:lnTo>
                  <a:lnTo>
                    <a:pt x="516976" y="266833"/>
                  </a:lnTo>
                  <a:lnTo>
                    <a:pt x="784402" y="0"/>
                  </a:lnTo>
                  <a:close/>
                </a:path>
              </a:pathLst>
            </a:custGeom>
            <a:solidFill>
              <a:srgbClr val="00E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038829" y="2776965"/>
              <a:ext cx="784860" cy="267335"/>
            </a:xfrm>
            <a:custGeom>
              <a:avLst/>
              <a:gdLst/>
              <a:ahLst/>
              <a:cxnLst/>
              <a:rect l="l" t="t" r="r" b="b"/>
              <a:pathLst>
                <a:path w="784860" h="267335">
                  <a:moveTo>
                    <a:pt x="267426" y="0"/>
                  </a:moveTo>
                  <a:lnTo>
                    <a:pt x="0" y="266833"/>
                  </a:lnTo>
                  <a:lnTo>
                    <a:pt x="516976" y="266833"/>
                  </a:lnTo>
                  <a:lnTo>
                    <a:pt x="784402" y="0"/>
                  </a:lnTo>
                  <a:lnTo>
                    <a:pt x="766526" y="0"/>
                  </a:lnTo>
                </a:path>
              </a:pathLst>
            </a:custGeom>
            <a:ln w="178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288558" y="2421171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1105224" y="0"/>
                  </a:moveTo>
                  <a:lnTo>
                    <a:pt x="0" y="0"/>
                  </a:lnTo>
                  <a:lnTo>
                    <a:pt x="0" y="337997"/>
                  </a:lnTo>
                  <a:lnTo>
                    <a:pt x="1105224" y="337997"/>
                  </a:lnTo>
                  <a:lnTo>
                    <a:pt x="1105224" y="0"/>
                  </a:lnTo>
                  <a:close/>
                </a:path>
              </a:pathLst>
            </a:custGeom>
            <a:solidFill>
              <a:srgbClr val="FF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88558" y="2421171"/>
              <a:ext cx="1105535" cy="338455"/>
            </a:xfrm>
            <a:custGeom>
              <a:avLst/>
              <a:gdLst/>
              <a:ahLst/>
              <a:cxnLst/>
              <a:rect l="l" t="t" r="r" b="b"/>
              <a:pathLst>
                <a:path w="1105535" h="338455">
                  <a:moveTo>
                    <a:pt x="0" y="337997"/>
                  </a:moveTo>
                  <a:lnTo>
                    <a:pt x="1105224" y="337997"/>
                  </a:lnTo>
                  <a:lnTo>
                    <a:pt x="1105224" y="0"/>
                  </a:lnTo>
                  <a:lnTo>
                    <a:pt x="0" y="0"/>
                  </a:lnTo>
                  <a:lnTo>
                    <a:pt x="0" y="337997"/>
                  </a:lnTo>
                  <a:close/>
                </a:path>
              </a:pathLst>
            </a:custGeom>
            <a:ln w="178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342008" y="2474540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342008" y="2474540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645007" y="2474540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178263" y="0"/>
                  </a:moveTo>
                  <a:lnTo>
                    <a:pt x="0" y="0"/>
                  </a:lnTo>
                  <a:lnTo>
                    <a:pt x="0" y="160103"/>
                  </a:lnTo>
                  <a:lnTo>
                    <a:pt x="178263" y="160103"/>
                  </a:lnTo>
                  <a:lnTo>
                    <a:pt x="178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645007" y="2474540"/>
              <a:ext cx="178435" cy="160655"/>
            </a:xfrm>
            <a:custGeom>
              <a:avLst/>
              <a:gdLst/>
              <a:ahLst/>
              <a:cxnLst/>
              <a:rect l="l" t="t" r="r" b="b"/>
              <a:pathLst>
                <a:path w="178435" h="160655">
                  <a:moveTo>
                    <a:pt x="0" y="160103"/>
                  </a:moveTo>
                  <a:lnTo>
                    <a:pt x="178263" y="160103"/>
                  </a:lnTo>
                  <a:lnTo>
                    <a:pt x="178263" y="0"/>
                  </a:lnTo>
                  <a:lnTo>
                    <a:pt x="0" y="0"/>
                  </a:lnTo>
                  <a:lnTo>
                    <a:pt x="0" y="160103"/>
                  </a:lnTo>
                  <a:close/>
                </a:path>
              </a:pathLst>
            </a:custGeom>
            <a:ln w="178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664869" y="3625587"/>
            <a:ext cx="7586345" cy="1608455"/>
            <a:chOff x="664869" y="3625587"/>
            <a:chExt cx="7586345" cy="1608455"/>
          </a:xfrm>
        </p:grpSpPr>
        <p:sp>
          <p:nvSpPr>
            <p:cNvPr id="62" name="object 62"/>
            <p:cNvSpPr/>
            <p:nvPr/>
          </p:nvSpPr>
          <p:spPr>
            <a:xfrm>
              <a:off x="684212" y="3644930"/>
              <a:ext cx="7547609" cy="1570355"/>
            </a:xfrm>
            <a:custGeom>
              <a:avLst/>
              <a:gdLst/>
              <a:ahLst/>
              <a:cxnLst/>
              <a:rect l="l" t="t" r="r" b="b"/>
              <a:pathLst>
                <a:path w="7547609" h="1570354">
                  <a:moveTo>
                    <a:pt x="7547296" y="0"/>
                  </a:moveTo>
                  <a:lnTo>
                    <a:pt x="0" y="0"/>
                  </a:lnTo>
                  <a:lnTo>
                    <a:pt x="0" y="1569732"/>
                  </a:lnTo>
                  <a:lnTo>
                    <a:pt x="7547296" y="1569732"/>
                  </a:lnTo>
                  <a:lnTo>
                    <a:pt x="7547296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4212" y="3644930"/>
              <a:ext cx="7547609" cy="1570355"/>
            </a:xfrm>
            <a:custGeom>
              <a:avLst/>
              <a:gdLst/>
              <a:ahLst/>
              <a:cxnLst/>
              <a:rect l="l" t="t" r="r" b="b"/>
              <a:pathLst>
                <a:path w="7547609" h="1570354">
                  <a:moveTo>
                    <a:pt x="0" y="1569732"/>
                  </a:moveTo>
                  <a:lnTo>
                    <a:pt x="7547296" y="1569732"/>
                  </a:lnTo>
                  <a:lnTo>
                    <a:pt x="7547296" y="0"/>
                  </a:lnTo>
                  <a:lnTo>
                    <a:pt x="0" y="0"/>
                  </a:lnTo>
                  <a:lnTo>
                    <a:pt x="0" y="1569732"/>
                  </a:lnTo>
                  <a:close/>
                </a:path>
              </a:pathLst>
            </a:custGeom>
            <a:ln w="386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858980" y="3671563"/>
            <a:ext cx="1313180" cy="143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495"/>
              </a:lnSpc>
              <a:spcBef>
                <a:spcPts val="120"/>
              </a:spcBef>
            </a:pPr>
            <a:r>
              <a:rPr sz="1350" b="1" spc="-5" dirty="0">
                <a:solidFill>
                  <a:srgbClr val="FFFF33"/>
                </a:solidFill>
                <a:latin typeface="Arial"/>
                <a:cs typeface="Arial"/>
              </a:rPr>
              <a:t>house</a:t>
            </a:r>
            <a:endParaRPr sz="1350">
              <a:latin typeface="Arial"/>
              <a:cs typeface="Arial"/>
            </a:endParaRPr>
          </a:p>
          <a:p>
            <a:pPr>
              <a:lnSpc>
                <a:spcPts val="1370"/>
              </a:lnSpc>
            </a:pPr>
            <a:r>
              <a:rPr sz="1350" b="1" spc="-5" dirty="0">
                <a:solidFill>
                  <a:srgbClr val="FFFF33"/>
                </a:solidFill>
                <a:latin typeface="Arial"/>
                <a:cs typeface="Arial"/>
              </a:rPr>
              <a:t>£400,000</a:t>
            </a:r>
            <a:endParaRPr sz="1350">
              <a:latin typeface="Arial"/>
              <a:cs typeface="Arial"/>
            </a:endParaRPr>
          </a:p>
          <a:p>
            <a:pPr>
              <a:lnSpc>
                <a:spcPts val="1375"/>
              </a:lnSpc>
            </a:pPr>
            <a:r>
              <a:rPr sz="1350" b="1" spc="-5" dirty="0">
                <a:solidFill>
                  <a:srgbClr val="FFFF33"/>
                </a:solidFill>
                <a:latin typeface="Arial"/>
                <a:cs typeface="Arial"/>
              </a:rPr>
              <a:t>garage</a:t>
            </a:r>
            <a:endParaRPr sz="1350">
              <a:latin typeface="Arial"/>
              <a:cs typeface="Arial"/>
            </a:endParaRPr>
          </a:p>
          <a:p>
            <a:pPr marR="5080">
              <a:lnSpc>
                <a:spcPct val="82400"/>
              </a:lnSpc>
              <a:spcBef>
                <a:spcPts val="160"/>
              </a:spcBef>
            </a:pP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ce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t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al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h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eat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g  four </a:t>
            </a:r>
            <a:r>
              <a:rPr sz="1350" b="1" spc="20" dirty="0">
                <a:solidFill>
                  <a:srgbClr val="FFFF33"/>
                </a:solidFill>
                <a:latin typeface="Arial"/>
                <a:cs typeface="Arial"/>
              </a:rPr>
              <a:t>bedrooms </a:t>
            </a:r>
            <a:r>
              <a:rPr sz="1350" b="1" spc="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16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p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r  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l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7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2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n  V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ct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ri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1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5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-135" dirty="0">
                <a:solidFill>
                  <a:srgbClr val="FFFF33"/>
                </a:solidFill>
                <a:latin typeface="Arial"/>
                <a:cs typeface="Arial"/>
              </a:rPr>
              <a:t>m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411971" y="644612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71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768894" y="3671563"/>
            <a:ext cx="1313180" cy="143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495"/>
              </a:lnSpc>
              <a:spcBef>
                <a:spcPts val="120"/>
              </a:spcBef>
            </a:pPr>
            <a:r>
              <a:rPr sz="1350" b="1" spc="-15" dirty="0">
                <a:solidFill>
                  <a:srgbClr val="FFFF33"/>
                </a:solidFill>
                <a:latin typeface="Arial"/>
                <a:cs typeface="Arial"/>
              </a:rPr>
              <a:t>flat</a:t>
            </a:r>
            <a:endParaRPr sz="1350">
              <a:latin typeface="Arial"/>
              <a:cs typeface="Arial"/>
            </a:endParaRPr>
          </a:p>
          <a:p>
            <a:pPr>
              <a:lnSpc>
                <a:spcPts val="1370"/>
              </a:lnSpc>
            </a:pPr>
            <a:r>
              <a:rPr sz="1350" b="1" spc="-5" dirty="0">
                <a:solidFill>
                  <a:srgbClr val="FFFF33"/>
                </a:solidFill>
                <a:latin typeface="Arial"/>
                <a:cs typeface="Arial"/>
              </a:rPr>
              <a:t>£300,000</a:t>
            </a:r>
            <a:endParaRPr sz="1350">
              <a:latin typeface="Arial"/>
              <a:cs typeface="Arial"/>
            </a:endParaRPr>
          </a:p>
          <a:p>
            <a:pPr marR="5080">
              <a:lnSpc>
                <a:spcPct val="82900"/>
              </a:lnSpc>
              <a:spcBef>
                <a:spcPts val="150"/>
              </a:spcBef>
            </a:pP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e  ce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t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al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h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eat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g  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two </a:t>
            </a:r>
            <a:r>
              <a:rPr sz="1350" b="1" dirty="0">
                <a:solidFill>
                  <a:srgbClr val="FFFF33"/>
                </a:solidFill>
                <a:latin typeface="Arial"/>
                <a:cs typeface="Arial"/>
              </a:rPr>
              <a:t>bedrooms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30" dirty="0">
                <a:solidFill>
                  <a:srgbClr val="FFFF33"/>
                </a:solidFill>
                <a:latin typeface="Arial"/>
                <a:cs typeface="Arial"/>
              </a:rPr>
              <a:t>poor </a:t>
            </a:r>
            <a:r>
              <a:rPr sz="1350" b="1" spc="20" dirty="0">
                <a:solidFill>
                  <a:srgbClr val="FFFF33"/>
                </a:solidFill>
                <a:latin typeface="Arial"/>
                <a:cs typeface="Arial"/>
              </a:rPr>
              <a:t>repair </a:t>
            </a:r>
            <a:r>
              <a:rPr sz="1350" b="1" spc="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s</a:t>
            </a:r>
            <a:r>
              <a:rPr sz="1350" b="1" spc="-135" dirty="0">
                <a:solidFill>
                  <a:srgbClr val="FFFF33"/>
                </a:solidFill>
                <a:latin typeface="Arial"/>
                <a:cs typeface="Arial"/>
              </a:rPr>
              <a:t>m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l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l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2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n  V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ct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ri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2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0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-135" dirty="0">
                <a:solidFill>
                  <a:srgbClr val="FFFF33"/>
                </a:solidFill>
                <a:latin typeface="Arial"/>
                <a:cs typeface="Arial"/>
              </a:rPr>
              <a:t>m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21084" y="3671563"/>
            <a:ext cx="1517015" cy="1435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495"/>
              </a:lnSpc>
              <a:spcBef>
                <a:spcPts val="120"/>
              </a:spcBef>
            </a:pP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h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u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s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2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b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at</a:t>
            </a:r>
            <a:endParaRPr sz="1350">
              <a:latin typeface="Arial"/>
              <a:cs typeface="Arial"/>
            </a:endParaRPr>
          </a:p>
          <a:p>
            <a:pPr>
              <a:lnSpc>
                <a:spcPts val="1370"/>
              </a:lnSpc>
            </a:pPr>
            <a:r>
              <a:rPr sz="1350" b="1" spc="-5" dirty="0">
                <a:solidFill>
                  <a:srgbClr val="FFFF33"/>
                </a:solidFill>
                <a:latin typeface="Arial"/>
                <a:cs typeface="Arial"/>
              </a:rPr>
              <a:t>£200,000</a:t>
            </a:r>
            <a:endParaRPr sz="1350">
              <a:latin typeface="Arial"/>
              <a:cs typeface="Arial"/>
            </a:endParaRPr>
          </a:p>
          <a:p>
            <a:pPr>
              <a:lnSpc>
                <a:spcPts val="1375"/>
              </a:lnSpc>
            </a:pP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  <a:p>
            <a:pPr marR="5080">
              <a:lnSpc>
                <a:spcPct val="84800"/>
              </a:lnSpc>
              <a:spcBef>
                <a:spcPts val="125"/>
              </a:spcBef>
            </a:pP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ce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t</a:t>
            </a:r>
            <a:r>
              <a:rPr sz="1350" b="1" spc="85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al</a:t>
            </a:r>
            <a:r>
              <a:rPr sz="1350" b="1" spc="-15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h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eat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g  t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h</a:t>
            </a:r>
            <a:r>
              <a:rPr sz="1350" b="1" spc="-7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2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b</a:t>
            </a:r>
            <a:r>
              <a:rPr sz="1350" b="1" spc="16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-135" dirty="0">
                <a:solidFill>
                  <a:srgbClr val="FFFF33"/>
                </a:solidFill>
                <a:latin typeface="Arial"/>
                <a:cs typeface="Arial"/>
              </a:rPr>
              <a:t>m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s 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16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p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endParaRPr sz="1350">
              <a:latin typeface="Arial"/>
              <a:cs typeface="Arial"/>
            </a:endParaRPr>
          </a:p>
          <a:p>
            <a:pPr marR="208915">
              <a:lnSpc>
                <a:spcPct val="75300"/>
              </a:lnSpc>
              <a:spcBef>
                <a:spcPts val="150"/>
              </a:spcBef>
            </a:pP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-14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90" dirty="0">
                <a:solidFill>
                  <a:srgbClr val="FFFF33"/>
                </a:solidFill>
                <a:latin typeface="Arial"/>
                <a:cs typeface="Arial"/>
              </a:rPr>
              <a:t>g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80" dirty="0">
                <a:solidFill>
                  <a:srgbClr val="FFFF33"/>
                </a:solidFill>
                <a:latin typeface="Arial"/>
                <a:cs typeface="Arial"/>
              </a:rPr>
              <a:t>r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d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e</a:t>
            </a:r>
            <a:r>
              <a:rPr sz="1350" b="1" spc="-22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n  V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ct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o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ri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a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5" dirty="0">
                <a:solidFill>
                  <a:srgbClr val="FFFF33"/>
                </a:solidFill>
                <a:latin typeface="Arial"/>
                <a:cs typeface="Arial"/>
              </a:rPr>
              <a:t>1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5</a:t>
            </a:r>
            <a:r>
              <a:rPr sz="1350" b="1" spc="-75" dirty="0">
                <a:solidFill>
                  <a:srgbClr val="FFFF33"/>
                </a:solidFill>
                <a:latin typeface="Arial"/>
                <a:cs typeface="Arial"/>
              </a:rPr>
              <a:t> </a:t>
            </a:r>
            <a:r>
              <a:rPr sz="1350" b="1" spc="-135" dirty="0">
                <a:solidFill>
                  <a:srgbClr val="FFFF33"/>
                </a:solidFill>
                <a:latin typeface="Arial"/>
                <a:cs typeface="Arial"/>
              </a:rPr>
              <a:t>m</a:t>
            </a:r>
            <a:r>
              <a:rPr sz="1350" b="1" spc="75" dirty="0">
                <a:solidFill>
                  <a:srgbClr val="FFFF33"/>
                </a:solidFill>
                <a:latin typeface="Arial"/>
                <a:cs typeface="Arial"/>
              </a:rPr>
              <a:t>i</a:t>
            </a:r>
            <a:r>
              <a:rPr sz="1350" b="1" spc="-65" dirty="0">
                <a:solidFill>
                  <a:srgbClr val="FFFF33"/>
                </a:solidFill>
                <a:latin typeface="Arial"/>
                <a:cs typeface="Arial"/>
              </a:rPr>
              <a:t>n</a:t>
            </a:r>
            <a:r>
              <a:rPr sz="1350" b="1" spc="10" dirty="0">
                <a:solidFill>
                  <a:srgbClr val="FFFF33"/>
                </a:solidFill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63016" y="5454915"/>
            <a:ext cx="8000365" cy="5778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800" spc="-35" dirty="0">
                <a:latin typeface="Arial MT"/>
                <a:cs typeface="Arial MT"/>
              </a:rPr>
              <a:t>Textual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descriptions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dwellings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multidimensional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icons</a:t>
            </a:r>
            <a:endParaRPr sz="1800">
              <a:latin typeface="Arial MT"/>
              <a:cs typeface="Arial MT"/>
            </a:endParaRPr>
          </a:p>
          <a:p>
            <a:pPr marL="83820">
              <a:lnSpc>
                <a:spcPct val="100000"/>
              </a:lnSpc>
              <a:spcBef>
                <a:spcPts val="120"/>
              </a:spcBef>
            </a:pP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600" spc="-2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348890"/>
            <a:ext cx="9144000" cy="37336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4576" y="5927242"/>
            <a:ext cx="2626995" cy="738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275">
              <a:lnSpc>
                <a:spcPct val="146100"/>
              </a:lnSpc>
              <a:spcBef>
                <a:spcPts val="100"/>
              </a:spcBef>
            </a:pPr>
            <a:r>
              <a:rPr sz="1600" u="heavy" spc="-5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4"/>
              </a:rPr>
              <a:t>http://</a:t>
            </a:r>
            <a:r>
              <a:rPr sz="1600" u="heavy" spc="-10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4"/>
              </a:rPr>
              <a:t>oe</a:t>
            </a:r>
            <a:r>
              <a:rPr sz="1600" u="heavy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4"/>
              </a:rPr>
              <a:t>c</a:t>
            </a:r>
            <a:r>
              <a:rPr sz="1600" u="heavy" spc="-10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4"/>
              </a:rPr>
              <a:t>dbetter</a:t>
            </a:r>
            <a:r>
              <a:rPr sz="1600" u="heavy" spc="-5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4"/>
              </a:rPr>
              <a:t>life</a:t>
            </a:r>
            <a:r>
              <a:rPr sz="1600" u="heavy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4"/>
              </a:rPr>
              <a:t>i</a:t>
            </a:r>
            <a:r>
              <a:rPr sz="1600" u="heavy" spc="-10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4"/>
              </a:rPr>
              <a:t>ndex.o</a:t>
            </a:r>
            <a:r>
              <a:rPr sz="1600" u="heavy" spc="-15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4"/>
              </a:rPr>
              <a:t>r</a:t>
            </a:r>
            <a:r>
              <a:rPr sz="1600" u="heavy" spc="-5" dirty="0">
                <a:solidFill>
                  <a:srgbClr val="99CC00"/>
                </a:solidFill>
                <a:uFill>
                  <a:solidFill>
                    <a:srgbClr val="99CC00"/>
                  </a:solidFill>
                </a:uFill>
                <a:latin typeface="Arial MT"/>
                <a:cs typeface="Arial MT"/>
                <a:hlinkClick r:id="rId4"/>
              </a:rPr>
              <a:t>g </a:t>
            </a:r>
            <a:r>
              <a:rPr sz="1600" spc="-5" dirty="0">
                <a:solidFill>
                  <a:srgbClr val="99CC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00FF"/>
                </a:solidFill>
                <a:latin typeface="Arial MT"/>
                <a:cs typeface="Arial MT"/>
              </a:rPr>
              <a:t>(Kirk,</a:t>
            </a:r>
            <a:r>
              <a:rPr sz="16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00FF"/>
                </a:solidFill>
                <a:latin typeface="Arial MT"/>
                <a:cs typeface="Arial MT"/>
              </a:rPr>
              <a:t>2012)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4947" y="549655"/>
            <a:ext cx="2179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/>
              <a:t>Glyph </a:t>
            </a:r>
            <a:r>
              <a:rPr sz="1800" spc="-5" dirty="0"/>
              <a:t>chart</a:t>
            </a:r>
            <a:r>
              <a:rPr sz="1800" spc="-20" dirty="0"/>
              <a:t> </a:t>
            </a:r>
            <a:r>
              <a:rPr sz="1800" spc="-10" dirty="0"/>
              <a:t>example: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364947" y="1098296"/>
            <a:ext cx="84829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Based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shape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main </a:t>
            </a:r>
            <a:r>
              <a:rPr sz="1800" spc="-5" dirty="0">
                <a:latin typeface="Arial MT"/>
                <a:cs typeface="Arial MT"/>
              </a:rPr>
              <a:t>artifact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representation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properties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shape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categorical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sized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according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associated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quantitative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distinguished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through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color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8126" y="2886075"/>
            <a:ext cx="1495425" cy="1219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27802" y="2764219"/>
            <a:ext cx="379730" cy="1408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10" dirty="0">
                <a:latin typeface="Arial MT"/>
                <a:cs typeface="Arial MT"/>
              </a:rPr>
              <a:t>320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1800" spc="-10" dirty="0">
                <a:latin typeface="Arial MT"/>
                <a:cs typeface="Arial MT"/>
              </a:rPr>
              <a:t>260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69"/>
              </a:spcBef>
            </a:pPr>
            <a:r>
              <a:rPr sz="1800" spc="-10" dirty="0">
                <a:latin typeface="Arial MT"/>
                <a:cs typeface="Arial MT"/>
              </a:rPr>
              <a:t>380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r>
              <a:rPr sz="1800" spc="-10" dirty="0">
                <a:latin typeface="Arial MT"/>
                <a:cs typeface="Arial MT"/>
              </a:rPr>
              <a:t>280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1008075"/>
            <a:ext cx="7609205" cy="179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EC4DCF"/>
                </a:solidFill>
                <a:latin typeface="Arial"/>
                <a:cs typeface="Arial"/>
              </a:rPr>
              <a:t>size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C4DCF"/>
                </a:solidFill>
                <a:latin typeface="Arial"/>
                <a:cs typeface="Arial"/>
              </a:rPr>
              <a:t>proximity</a:t>
            </a:r>
            <a:r>
              <a:rPr sz="1800" b="1" spc="-20" dirty="0">
                <a:solidFill>
                  <a:srgbClr val="EC4DCF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also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quickly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visual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perception,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EC4DCF"/>
                </a:solidFill>
                <a:latin typeface="Arial"/>
                <a:cs typeface="Arial"/>
              </a:rPr>
              <a:t>before the</a:t>
            </a:r>
            <a:r>
              <a:rPr sz="1800" b="1" spc="-5" dirty="0">
                <a:solidFill>
                  <a:srgbClr val="EC4DCF"/>
                </a:solidFill>
                <a:latin typeface="Arial"/>
                <a:cs typeface="Arial"/>
              </a:rPr>
              <a:t> cognitive</a:t>
            </a:r>
            <a:r>
              <a:rPr sz="1800" b="1" spc="15" dirty="0">
                <a:solidFill>
                  <a:srgbClr val="EC4DC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C4DCF"/>
                </a:solidFill>
                <a:latin typeface="Arial"/>
                <a:cs typeface="Arial"/>
              </a:rPr>
              <a:t>processes</a:t>
            </a:r>
            <a:r>
              <a:rPr sz="1800" b="1" spc="10" dirty="0">
                <a:solidFill>
                  <a:srgbClr val="EC4DCF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come </a:t>
            </a:r>
            <a:r>
              <a:rPr sz="1800" spc="-5" dirty="0">
                <a:latin typeface="Arial MT"/>
                <a:cs typeface="Arial MT"/>
              </a:rPr>
              <a:t>into </a:t>
            </a:r>
            <a:r>
              <a:rPr sz="1800" spc="-10" dirty="0">
                <a:latin typeface="Arial MT"/>
                <a:cs typeface="Arial MT"/>
              </a:rPr>
              <a:t>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Arial MT"/>
              <a:cs typeface="Arial MT"/>
            </a:endParaRPr>
          </a:p>
          <a:p>
            <a:pPr marL="508000" marR="3489325" indent="-6413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Example: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mapping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numerical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length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bars: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2725" y="2060575"/>
            <a:ext cx="2519299" cy="22510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72632" y="4318761"/>
            <a:ext cx="11607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(Mazza,</a:t>
            </a:r>
            <a:r>
              <a:rPr sz="1400" spc="-8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 MT"/>
                <a:cs typeface="Arial MT"/>
              </a:rPr>
              <a:t>2009)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1971" y="644612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696" y="1798701"/>
            <a:ext cx="18078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EC4DCF"/>
                </a:solidFill>
              </a:rPr>
              <a:t>Small</a:t>
            </a:r>
            <a:r>
              <a:rPr sz="2000" spc="-40" dirty="0">
                <a:solidFill>
                  <a:srgbClr val="EC4DCF"/>
                </a:solidFill>
              </a:rPr>
              <a:t> </a:t>
            </a:r>
            <a:r>
              <a:rPr sz="2000" spc="-5" dirty="0">
                <a:solidFill>
                  <a:srgbClr val="EC4DCF"/>
                </a:solidFill>
              </a:rPr>
              <a:t>multiples: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723696" y="2179701"/>
            <a:ext cx="2596515" cy="1567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arrangement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approach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 facilitates </a:t>
            </a:r>
            <a:r>
              <a:rPr sz="2000" spc="-5" dirty="0">
                <a:latin typeface="Arial MT"/>
                <a:cs typeface="Arial MT"/>
              </a:rPr>
              <a:t>efficient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 effective </a:t>
            </a:r>
            <a:r>
              <a:rPr sz="2000" dirty="0">
                <a:latin typeface="Arial MT"/>
                <a:cs typeface="Arial MT"/>
              </a:rPr>
              <a:t> comparisons</a:t>
            </a:r>
            <a:endParaRPr sz="2000">
              <a:latin typeface="Arial MT"/>
              <a:cs typeface="Arial MT"/>
            </a:endParaRPr>
          </a:p>
          <a:p>
            <a:pPr marL="297180">
              <a:lnSpc>
                <a:spcPct val="100000"/>
              </a:lnSpc>
              <a:spcBef>
                <a:spcPts val="615"/>
              </a:spcBef>
            </a:pPr>
            <a:r>
              <a:rPr sz="1600" spc="-5" dirty="0">
                <a:solidFill>
                  <a:srgbClr val="6B6BCF"/>
                </a:solidFill>
                <a:latin typeface="Arial MT"/>
                <a:cs typeface="Arial MT"/>
              </a:rPr>
              <a:t>(Kirk,</a:t>
            </a:r>
            <a:r>
              <a:rPr sz="1600" spc="-20" dirty="0">
                <a:solidFill>
                  <a:srgbClr val="6B6BC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6B6BCF"/>
                </a:solidFill>
                <a:latin typeface="Arial MT"/>
                <a:cs typeface="Arial MT"/>
              </a:rPr>
              <a:t>2012)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1971" y="6375908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73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5142" y="1647405"/>
            <a:ext cx="4276724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915" y="19049"/>
            <a:ext cx="8331834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Example: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latin typeface="Arial"/>
                <a:cs typeface="Arial"/>
              </a:rPr>
              <a:t>Use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visualization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techniques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help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answer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following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questions: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915" y="935228"/>
            <a:ext cx="811275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there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5" dirty="0">
                <a:latin typeface="Arial MT"/>
                <a:cs typeface="Arial MT"/>
              </a:rPr>
              <a:t> relation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wanted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salary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experience?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candidates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ask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salary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[30000,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50000]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[55000,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75000]?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candidates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advanced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English?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97000" y="1843277"/>
          <a:ext cx="5483223" cy="4603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26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249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Education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Arial"/>
                          <a:cs typeface="Arial"/>
                        </a:rPr>
                        <a:t>Age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Prof.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Experience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English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341630" marR="280670" indent="-53340">
                        <a:lnSpc>
                          <a:spcPct val="100000"/>
                        </a:lnSpc>
                      </a:pPr>
                      <a:r>
                        <a:rPr sz="1200" b="1" spc="-4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ed 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salary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#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(MSc/PhD)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(years)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(years)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(Bas/Adv)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($$/year)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59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36000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Basic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36000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762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36000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PhD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72000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180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Basic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PhD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5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60000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55000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23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70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36000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70815" algn="r">
                        <a:lnSpc>
                          <a:spcPts val="1240"/>
                        </a:lnSpc>
                        <a:spcBef>
                          <a:spcPts val="725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26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Intermediate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2826">
                <a:tc>
                  <a:txBody>
                    <a:bodyPr/>
                    <a:lstStyle/>
                    <a:p>
                      <a:pPr marR="132715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PhD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32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9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Intermediate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65000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763">
                <a:tc>
                  <a:txBody>
                    <a:bodyPr/>
                    <a:lstStyle/>
                    <a:p>
                      <a:pPr marR="132715" algn="r">
                        <a:lnSpc>
                          <a:spcPts val="1245"/>
                        </a:lnSpc>
                        <a:spcBef>
                          <a:spcPts val="72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BSc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Intermediate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0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30000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2775">
                <a:tc>
                  <a:txBody>
                    <a:bodyPr/>
                    <a:lstStyle/>
                    <a:p>
                      <a:pPr marR="132715" algn="r">
                        <a:lnSpc>
                          <a:spcPts val="1240"/>
                        </a:lnSpc>
                        <a:spcBef>
                          <a:spcPts val="72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PhD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17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80000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2775">
                <a:tc>
                  <a:txBody>
                    <a:bodyPr/>
                    <a:lstStyle/>
                    <a:p>
                      <a:pPr marR="132715" algn="r">
                        <a:lnSpc>
                          <a:spcPts val="1240"/>
                        </a:lnSpc>
                        <a:spcBef>
                          <a:spcPts val="725"/>
                        </a:spcBef>
                      </a:pP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MSc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28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spc="-5" dirty="0">
                          <a:latin typeface="Arial MT"/>
                          <a:cs typeface="Arial MT"/>
                        </a:rPr>
                        <a:t>Advanced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365"/>
                        </a:lnSpc>
                        <a:spcBef>
                          <a:spcPts val="605"/>
                        </a:spcBef>
                      </a:pPr>
                      <a:r>
                        <a:rPr sz="1200" dirty="0">
                          <a:latin typeface="Arial MT"/>
                          <a:cs typeface="Arial MT"/>
                        </a:rPr>
                        <a:t>40000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6736" y="6500571"/>
            <a:ext cx="904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 </a:t>
            </a:r>
            <a:r>
              <a:rPr sz="1800" dirty="0">
                <a:latin typeface="Arial MT"/>
                <a:cs typeface="Arial MT"/>
              </a:rPr>
              <a:t>more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candidates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attributes,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you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these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49402"/>
            <a:ext cx="1699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Bibliography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25424" y="1481073"/>
            <a:ext cx="8381365" cy="501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Spence,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R.,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Information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Visualization,</a:t>
            </a:r>
            <a:r>
              <a:rPr sz="1800" i="1" spc="6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Design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 </a:t>
            </a:r>
            <a:r>
              <a:rPr sz="1800" i="1" spc="-5" dirty="0">
                <a:latin typeface="Arial"/>
                <a:cs typeface="Arial"/>
              </a:rPr>
              <a:t>Interaction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ed.,</a:t>
            </a:r>
            <a:endParaRPr sz="1800">
              <a:latin typeface="Arial MT"/>
              <a:cs typeface="Arial MT"/>
            </a:endParaRPr>
          </a:p>
          <a:p>
            <a:pPr marL="4445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Prentice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Hall,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2007</a:t>
            </a:r>
            <a:endParaRPr sz="1800">
              <a:latin typeface="Arial MT"/>
              <a:cs typeface="Arial MT"/>
            </a:endParaRPr>
          </a:p>
          <a:p>
            <a:pPr marL="4445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Munzner,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T.,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Analysis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Design,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K </a:t>
            </a:r>
            <a:r>
              <a:rPr sz="1800" spc="-5" dirty="0">
                <a:latin typeface="Arial MT"/>
                <a:cs typeface="Arial MT"/>
              </a:rPr>
              <a:t>Peters/CRC </a:t>
            </a:r>
            <a:r>
              <a:rPr sz="1800" dirty="0">
                <a:latin typeface="Arial MT"/>
                <a:cs typeface="Arial MT"/>
              </a:rPr>
              <a:t>Press,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2014</a:t>
            </a:r>
            <a:endParaRPr sz="1800">
              <a:latin typeface="Arial MT"/>
              <a:cs typeface="Arial MT"/>
            </a:endParaRPr>
          </a:p>
          <a:p>
            <a:pPr marL="444500" marR="375285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Kirk,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A.,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Visualization: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successful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design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Packt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Publishing,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2012</a:t>
            </a:r>
            <a:endParaRPr sz="1800">
              <a:latin typeface="Arial MT"/>
              <a:cs typeface="Arial MT"/>
            </a:endParaRPr>
          </a:p>
          <a:p>
            <a:pPr marL="444500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Mazza,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R., Introduction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Springer,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2009</a:t>
            </a:r>
            <a:endParaRPr sz="1800">
              <a:latin typeface="Arial MT"/>
              <a:cs typeface="Arial MT"/>
            </a:endParaRPr>
          </a:p>
          <a:p>
            <a:pPr marL="44450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Ware,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C.,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Information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Visualization,</a:t>
            </a:r>
            <a:r>
              <a:rPr sz="1800" i="1" spc="7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Perception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Design</a:t>
            </a:r>
            <a:r>
              <a:rPr sz="1800" spc="-10" dirty="0">
                <a:latin typeface="Arial MT"/>
                <a:cs typeface="Arial MT"/>
              </a:rPr>
              <a:t>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ed.,Morgan</a:t>
            </a:r>
            <a:endParaRPr sz="1800">
              <a:latin typeface="Arial MT"/>
              <a:cs typeface="Arial MT"/>
            </a:endParaRPr>
          </a:p>
          <a:p>
            <a:pPr marL="4445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Kaufmann,2004</a:t>
            </a:r>
            <a:endParaRPr sz="1800">
              <a:latin typeface="Arial MT"/>
              <a:cs typeface="Arial MT"/>
            </a:endParaRPr>
          </a:p>
          <a:p>
            <a:pPr marL="444500" marR="45847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Tufte, </a:t>
            </a:r>
            <a:r>
              <a:rPr sz="1800" dirty="0">
                <a:latin typeface="Arial MT"/>
                <a:cs typeface="Arial MT"/>
              </a:rPr>
              <a:t>E., </a:t>
            </a:r>
            <a:r>
              <a:rPr sz="1800" i="1" dirty="0">
                <a:latin typeface="Arial"/>
                <a:cs typeface="Arial"/>
              </a:rPr>
              <a:t>The </a:t>
            </a:r>
            <a:r>
              <a:rPr sz="1800" i="1" spc="-5" dirty="0">
                <a:latin typeface="Arial"/>
                <a:cs typeface="Arial"/>
              </a:rPr>
              <a:t>Visual Display of Quantitative Information, 2</a:t>
            </a:r>
            <a:r>
              <a:rPr sz="1800" i="1" spc="-7" baseline="25462" dirty="0">
                <a:latin typeface="Arial"/>
                <a:cs typeface="Arial"/>
              </a:rPr>
              <a:t>nd</a:t>
            </a:r>
            <a:r>
              <a:rPr sz="1800" i="1" baseline="25462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ed., </a:t>
            </a:r>
            <a:r>
              <a:rPr sz="1800" spc="-5" dirty="0">
                <a:latin typeface="Arial MT"/>
                <a:cs typeface="Arial MT"/>
              </a:rPr>
              <a:t>Graphics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Press,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2001</a:t>
            </a:r>
            <a:endParaRPr sz="1800">
              <a:latin typeface="Arial MT"/>
              <a:cs typeface="Arial MT"/>
            </a:endParaRPr>
          </a:p>
          <a:p>
            <a:pPr marL="444500" marR="296545" indent="-342900">
              <a:lnSpc>
                <a:spcPct val="100000"/>
              </a:lnSpc>
              <a:spcBef>
                <a:spcPts val="430"/>
              </a:spcBef>
              <a:buChar char="•"/>
              <a:tabLst>
                <a:tab pos="443865" algn="l"/>
                <a:tab pos="444500" algn="l"/>
              </a:tabLst>
            </a:pPr>
            <a:r>
              <a:rPr sz="1800" spc="-5" dirty="0">
                <a:latin typeface="Arial MT"/>
                <a:cs typeface="Arial MT"/>
              </a:rPr>
              <a:t>Heer,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J.,</a:t>
            </a:r>
            <a:r>
              <a:rPr sz="1800" spc="-5" dirty="0">
                <a:latin typeface="Arial MT"/>
                <a:cs typeface="Arial MT"/>
              </a:rPr>
              <a:t> Bostock,</a:t>
            </a:r>
            <a:r>
              <a:rPr sz="1800" dirty="0">
                <a:latin typeface="Arial MT"/>
                <a:cs typeface="Arial MT"/>
              </a:rPr>
              <a:t> M.,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&amp;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Ogievetsky,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V.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tour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through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visualization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zoo.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i="1" spc="-10" dirty="0">
                <a:latin typeface="Arial"/>
                <a:cs typeface="Arial"/>
              </a:rPr>
              <a:t>Communications</a:t>
            </a:r>
            <a:r>
              <a:rPr sz="1800" i="1" spc="5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of 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ACM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vol.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8,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n.1,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2010 </a:t>
            </a:r>
            <a:r>
              <a:rPr sz="1800" spc="-5" dirty="0">
                <a:latin typeface="Arial MT"/>
                <a:cs typeface="Arial MT"/>
              </a:rPr>
              <a:t> https://doi.org/10.1145/1743546.1743567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Arial MT"/>
              <a:cs typeface="Arial MT"/>
            </a:endParaRPr>
          </a:p>
          <a:p>
            <a:pPr marL="101600">
              <a:lnSpc>
                <a:spcPct val="100000"/>
              </a:lnSpc>
            </a:pPr>
            <a:r>
              <a:rPr sz="2400" spc="-5" dirty="0">
                <a:latin typeface="Arial MT"/>
                <a:cs typeface="Arial MT"/>
              </a:rPr>
              <a:t>Acknowledgement</a:t>
            </a:r>
            <a:endParaRPr sz="2400">
              <a:latin typeface="Arial MT"/>
              <a:cs typeface="Arial MT"/>
            </a:endParaRPr>
          </a:p>
          <a:p>
            <a:pPr marL="101600">
              <a:lnSpc>
                <a:spcPct val="100000"/>
              </a:lnSpc>
              <a:spcBef>
                <a:spcPts val="445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author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these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slides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grateful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Professor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Robert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Spence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provided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7224" y="6474967"/>
            <a:ext cx="4101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electronic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version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his book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figures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76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579882"/>
            <a:ext cx="761110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Procedure</a:t>
            </a:r>
            <a:r>
              <a:rPr sz="2000" spc="-40" dirty="0"/>
              <a:t> </a:t>
            </a:r>
            <a:r>
              <a:rPr sz="2000" dirty="0"/>
              <a:t>to</a:t>
            </a:r>
            <a:r>
              <a:rPr sz="2000" spc="-20" dirty="0"/>
              <a:t> </a:t>
            </a:r>
            <a:r>
              <a:rPr sz="2000" dirty="0"/>
              <a:t>follow</a:t>
            </a:r>
            <a:r>
              <a:rPr sz="2000" spc="5" dirty="0"/>
              <a:t> </a:t>
            </a:r>
            <a:r>
              <a:rPr sz="2000" spc="-5" dirty="0"/>
              <a:t>to</a:t>
            </a:r>
            <a:r>
              <a:rPr sz="2000" spc="-20" dirty="0"/>
              <a:t> </a:t>
            </a:r>
            <a:r>
              <a:rPr sz="2000" dirty="0"/>
              <a:t>create</a:t>
            </a:r>
            <a:r>
              <a:rPr sz="2000" spc="-25" dirty="0"/>
              <a:t> </a:t>
            </a:r>
            <a:r>
              <a:rPr sz="2000" dirty="0"/>
              <a:t>visual </a:t>
            </a:r>
            <a:r>
              <a:rPr sz="2000" spc="-5" dirty="0"/>
              <a:t>representations</a:t>
            </a:r>
            <a:r>
              <a:rPr sz="2000" spc="-50" dirty="0"/>
              <a:t> </a:t>
            </a:r>
            <a:r>
              <a:rPr sz="2000" spc="-5" dirty="0"/>
              <a:t>of </a:t>
            </a:r>
            <a:r>
              <a:rPr sz="2000" dirty="0"/>
              <a:t>abstract</a:t>
            </a:r>
            <a:r>
              <a:rPr sz="2000" spc="-55" dirty="0"/>
              <a:t> </a:t>
            </a:r>
            <a:r>
              <a:rPr sz="2000" spc="-5" dirty="0"/>
              <a:t>data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474065" y="1773682"/>
            <a:ext cx="760730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583565" algn="l"/>
                <a:tab pos="584200" algn="l"/>
              </a:tabLst>
            </a:pPr>
            <a:r>
              <a:rPr sz="1800" spc="-5" dirty="0">
                <a:latin typeface="Arial MT"/>
                <a:cs typeface="Arial MT"/>
              </a:rPr>
              <a:t>Define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problem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users’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questions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2250">
              <a:latin typeface="Arial MT"/>
              <a:cs typeface="Arial MT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83565" algn="l"/>
                <a:tab pos="584200" algn="l"/>
              </a:tabLst>
            </a:pPr>
            <a:r>
              <a:rPr sz="1800" spc="-10" dirty="0">
                <a:latin typeface="Arial MT"/>
                <a:cs typeface="Arial MT"/>
              </a:rPr>
              <a:t>Examine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nature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data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pre-process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data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/>
            </a:pPr>
            <a:endParaRPr sz="2250">
              <a:latin typeface="Arial MT"/>
              <a:cs typeface="Arial MT"/>
            </a:endParaRPr>
          </a:p>
          <a:p>
            <a:pPr marL="584200" indent="-571500">
              <a:lnSpc>
                <a:spcPct val="100000"/>
              </a:lnSpc>
              <a:buAutoNum type="arabicPeriod"/>
              <a:tabLst>
                <a:tab pos="583565" algn="l"/>
                <a:tab pos="584200" algn="l"/>
              </a:tabLst>
            </a:pPr>
            <a:r>
              <a:rPr sz="1800" spc="-5" dirty="0">
                <a:latin typeface="Arial MT"/>
                <a:cs typeface="Arial MT"/>
              </a:rPr>
              <a:t>Determine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attributes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/>
            </a:pPr>
            <a:endParaRPr sz="2250">
              <a:latin typeface="Arial MT"/>
              <a:cs typeface="Arial MT"/>
            </a:endParaRPr>
          </a:p>
          <a:p>
            <a:pPr marL="584200" indent="-571500">
              <a:lnSpc>
                <a:spcPct val="100000"/>
              </a:lnSpc>
              <a:buAutoNum type="arabicPeriod"/>
              <a:tabLst>
                <a:tab pos="583565" algn="l"/>
                <a:tab pos="584200" algn="l"/>
              </a:tabLst>
            </a:pPr>
            <a:r>
              <a:rPr sz="1800" spc="-5" dirty="0">
                <a:latin typeface="Arial MT"/>
                <a:cs typeface="Arial MT"/>
              </a:rPr>
              <a:t>Choose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structures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/>
            </a:pPr>
            <a:endParaRPr sz="2250">
              <a:latin typeface="Arial MT"/>
              <a:cs typeface="Arial MT"/>
            </a:endParaRPr>
          </a:p>
          <a:p>
            <a:pPr marL="584200" indent="-571500">
              <a:lnSpc>
                <a:spcPct val="100000"/>
              </a:lnSpc>
              <a:buAutoNum type="arabicPeriod"/>
              <a:tabLst>
                <a:tab pos="583565" algn="l"/>
                <a:tab pos="584200" algn="l"/>
              </a:tabLst>
            </a:pPr>
            <a:r>
              <a:rPr sz="1800" spc="-5" dirty="0">
                <a:latin typeface="Arial MT"/>
                <a:cs typeface="Arial MT"/>
              </a:rPr>
              <a:t>Establish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type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interaction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Arial MT"/>
              <a:cs typeface="Arial MT"/>
            </a:endParaRPr>
          </a:p>
          <a:p>
            <a:pPr marR="15875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test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several</a:t>
            </a:r>
            <a:r>
              <a:rPr sz="1800" spc="-10" dirty="0">
                <a:latin typeface="Arial MT"/>
                <a:cs typeface="Arial MT"/>
              </a:rPr>
              <a:t> ideas</a:t>
            </a:r>
            <a:r>
              <a:rPr sz="1800" dirty="0">
                <a:latin typeface="Arial MT"/>
                <a:cs typeface="Arial MT"/>
              </a:rPr>
              <a:t> …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93209" y="1392758"/>
            <a:ext cx="109029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4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quantitat</a:t>
            </a:r>
            <a:r>
              <a:rPr sz="1600" spc="-5" dirty="0">
                <a:latin typeface="Arial MT"/>
                <a:cs typeface="Arial MT"/>
              </a:rPr>
              <a:t>ive  </a:t>
            </a:r>
            <a:r>
              <a:rPr sz="1600" spc="-10" dirty="0">
                <a:latin typeface="Arial MT"/>
                <a:cs typeface="Arial MT"/>
              </a:rPr>
              <a:t>ordinal 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categorical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4644" y="1636902"/>
            <a:ext cx="2962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nature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of </a:t>
            </a:r>
            <a:r>
              <a:rPr sz="1600" b="1" spc="-10" dirty="0">
                <a:latin typeface="Arial"/>
                <a:cs typeface="Arial"/>
              </a:rPr>
              <a:t>the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data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to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represent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1521" y="2551302"/>
            <a:ext cx="110045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univariate </a:t>
            </a:r>
            <a:r>
              <a:rPr sz="1600" spc="-5" dirty="0">
                <a:latin typeface="Arial MT"/>
                <a:cs typeface="Arial MT"/>
              </a:rPr>
              <a:t> bivariate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trivariate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multivariate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4644" y="2795092"/>
            <a:ext cx="1998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number </a:t>
            </a:r>
            <a:r>
              <a:rPr sz="1600" b="1" spc="-5" dirty="0">
                <a:latin typeface="Arial"/>
                <a:cs typeface="Arial"/>
              </a:rPr>
              <a:t>of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attributes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2633" y="4014597"/>
            <a:ext cx="206756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linear</a:t>
            </a:r>
            <a:endParaRPr sz="1600">
              <a:latin typeface="Arial MT"/>
              <a:cs typeface="Arial MT"/>
            </a:endParaRPr>
          </a:p>
          <a:p>
            <a:pPr marL="29209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temporal</a:t>
            </a:r>
            <a:endParaRPr sz="1600">
              <a:latin typeface="Arial MT"/>
              <a:cs typeface="Arial MT"/>
            </a:endParaRPr>
          </a:p>
          <a:p>
            <a:pPr marL="29209" marR="5080" indent="-1714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spatial or </a:t>
            </a:r>
            <a:r>
              <a:rPr sz="1600" spc="-10" dirty="0">
                <a:latin typeface="Arial MT"/>
                <a:cs typeface="Arial MT"/>
              </a:rPr>
              <a:t>geographical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hierarchical</a:t>
            </a:r>
            <a:endParaRPr sz="1600">
              <a:latin typeface="Arial MT"/>
              <a:cs typeface="Arial MT"/>
            </a:endParaRPr>
          </a:p>
          <a:p>
            <a:pPr marL="29209">
              <a:lnSpc>
                <a:spcPct val="100000"/>
              </a:lnSpc>
            </a:pPr>
            <a:r>
              <a:rPr sz="1600" spc="-10" dirty="0">
                <a:latin typeface="Arial MT"/>
                <a:cs typeface="Arial MT"/>
              </a:rPr>
              <a:t>network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644" y="4502658"/>
            <a:ext cx="1489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data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structures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4644" y="5477967"/>
            <a:ext cx="3209290" cy="9029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,</a:t>
            </a:r>
            <a:endParaRPr sz="1600">
              <a:latin typeface="Arial MT"/>
              <a:cs typeface="Arial MT"/>
            </a:endParaRPr>
          </a:p>
          <a:p>
            <a:pPr marL="1955800">
              <a:lnSpc>
                <a:spcPts val="1730"/>
              </a:lnSpc>
            </a:pPr>
            <a:r>
              <a:rPr sz="1600" spc="-5" dirty="0">
                <a:latin typeface="Arial MT"/>
                <a:cs typeface="Arial MT"/>
              </a:rPr>
              <a:t>static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1535"/>
              </a:lnSpc>
              <a:tabLst>
                <a:tab pos="1955800" algn="l"/>
              </a:tabLst>
            </a:pPr>
            <a:r>
              <a:rPr sz="1600" b="1" spc="-15" dirty="0">
                <a:latin typeface="Arial"/>
                <a:cs typeface="Arial"/>
              </a:rPr>
              <a:t>type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of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interaction	</a:t>
            </a:r>
            <a:r>
              <a:rPr sz="1600" spc="-5" dirty="0">
                <a:latin typeface="Arial MT"/>
                <a:cs typeface="Arial MT"/>
              </a:rPr>
              <a:t>transformable</a:t>
            </a:r>
            <a:endParaRPr sz="1600">
              <a:latin typeface="Arial MT"/>
              <a:cs typeface="Arial MT"/>
            </a:endParaRPr>
          </a:p>
          <a:p>
            <a:pPr marL="1955800">
              <a:lnSpc>
                <a:spcPts val="1730"/>
              </a:lnSpc>
            </a:pPr>
            <a:r>
              <a:rPr sz="1600" spc="-5" dirty="0">
                <a:latin typeface="Arial MT"/>
                <a:cs typeface="Arial MT"/>
              </a:rPr>
              <a:t>manipulable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30701" y="1968500"/>
            <a:ext cx="215900" cy="142875"/>
          </a:xfrm>
          <a:custGeom>
            <a:avLst/>
            <a:gdLst/>
            <a:ahLst/>
            <a:cxnLst/>
            <a:rect l="l" t="t" r="r" b="b"/>
            <a:pathLst>
              <a:path w="215900" h="142875">
                <a:moveTo>
                  <a:pt x="0" y="0"/>
                </a:moveTo>
                <a:lnTo>
                  <a:pt x="215900" y="142875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1650" y="3048000"/>
            <a:ext cx="215900" cy="288925"/>
          </a:xfrm>
          <a:custGeom>
            <a:avLst/>
            <a:gdLst/>
            <a:ahLst/>
            <a:cxnLst/>
            <a:rect l="l" t="t" r="r" b="b"/>
            <a:pathLst>
              <a:path w="215900" h="288925">
                <a:moveTo>
                  <a:pt x="0" y="0"/>
                </a:moveTo>
                <a:lnTo>
                  <a:pt x="215900" y="288925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8601" y="4868798"/>
            <a:ext cx="217804" cy="287655"/>
          </a:xfrm>
          <a:custGeom>
            <a:avLst/>
            <a:gdLst/>
            <a:ahLst/>
            <a:cxnLst/>
            <a:rect l="l" t="t" r="r" b="b"/>
            <a:pathLst>
              <a:path w="217805" h="287654">
                <a:moveTo>
                  <a:pt x="0" y="0"/>
                </a:moveTo>
                <a:lnTo>
                  <a:pt x="217424" y="28740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84501" y="5853112"/>
            <a:ext cx="358775" cy="528955"/>
          </a:xfrm>
          <a:custGeom>
            <a:avLst/>
            <a:gdLst/>
            <a:ahLst/>
            <a:cxnLst/>
            <a:rect l="l" t="t" r="r" b="b"/>
            <a:pathLst>
              <a:path w="358775" h="528954">
                <a:moveTo>
                  <a:pt x="0" y="211924"/>
                </a:moveTo>
                <a:lnTo>
                  <a:pt x="358775" y="528637"/>
                </a:lnTo>
              </a:path>
              <a:path w="358775" h="528954">
                <a:moveTo>
                  <a:pt x="0" y="211924"/>
                </a:moveTo>
                <a:lnTo>
                  <a:pt x="358775" y="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95576" y="4221226"/>
            <a:ext cx="288925" cy="215900"/>
          </a:xfrm>
          <a:custGeom>
            <a:avLst/>
            <a:gdLst/>
            <a:ahLst/>
            <a:cxnLst/>
            <a:rect l="l" t="t" r="r" b="b"/>
            <a:pathLst>
              <a:path w="288925" h="215900">
                <a:moveTo>
                  <a:pt x="0" y="215900"/>
                </a:moveTo>
                <a:lnTo>
                  <a:pt x="288925" y="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51275" y="1535175"/>
            <a:ext cx="215900" cy="215900"/>
          </a:xfrm>
          <a:custGeom>
            <a:avLst/>
            <a:gdLst/>
            <a:ahLst/>
            <a:cxnLst/>
            <a:rect l="l" t="t" r="r" b="b"/>
            <a:pathLst>
              <a:path w="215900" h="215900">
                <a:moveTo>
                  <a:pt x="0" y="215900"/>
                </a:moveTo>
                <a:lnTo>
                  <a:pt x="215900" y="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1650" y="2627376"/>
            <a:ext cx="287655" cy="215900"/>
          </a:xfrm>
          <a:custGeom>
            <a:avLst/>
            <a:gdLst/>
            <a:ahLst/>
            <a:cxnLst/>
            <a:rect l="l" t="t" r="r" b="b"/>
            <a:pathLst>
              <a:path w="287654" h="215900">
                <a:moveTo>
                  <a:pt x="0" y="215900"/>
                </a:moveTo>
                <a:lnTo>
                  <a:pt x="287400" y="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349497" y="457657"/>
            <a:ext cx="1246505" cy="76327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065">
              <a:lnSpc>
                <a:spcPct val="101299"/>
              </a:lnSpc>
              <a:spcBef>
                <a:spcPts val="70"/>
              </a:spcBef>
            </a:pPr>
            <a:r>
              <a:rPr sz="1600" spc="-5" dirty="0">
                <a:latin typeface="Arial MT"/>
                <a:cs typeface="Arial MT"/>
              </a:rPr>
              <a:t>c</a:t>
            </a:r>
            <a:r>
              <a:rPr sz="1600" spc="-10" dirty="0">
                <a:latin typeface="Arial MT"/>
                <a:cs typeface="Arial MT"/>
              </a:rPr>
              <a:t>ommuni</a:t>
            </a:r>
            <a:r>
              <a:rPr sz="1600" dirty="0">
                <a:latin typeface="Arial MT"/>
                <a:cs typeface="Arial MT"/>
              </a:rPr>
              <a:t>c</a:t>
            </a:r>
            <a:r>
              <a:rPr sz="1600" spc="-10" dirty="0">
                <a:latin typeface="Arial MT"/>
                <a:cs typeface="Arial MT"/>
              </a:rPr>
              <a:t>ate  explore </a:t>
            </a:r>
            <a:r>
              <a:rPr sz="1600" spc="-5" dirty="0">
                <a:latin typeface="Arial MT"/>
                <a:cs typeface="Arial MT"/>
              </a:rPr>
              <a:t> confirm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4644" y="707898"/>
            <a:ext cx="21139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nature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of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the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problem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87675" y="692150"/>
            <a:ext cx="215900" cy="430530"/>
          </a:xfrm>
          <a:custGeom>
            <a:avLst/>
            <a:gdLst/>
            <a:ahLst/>
            <a:cxnLst/>
            <a:rect l="l" t="t" r="r" b="b"/>
            <a:pathLst>
              <a:path w="215900" h="430530">
                <a:moveTo>
                  <a:pt x="0" y="215900"/>
                </a:moveTo>
                <a:lnTo>
                  <a:pt x="215900" y="430275"/>
                </a:lnTo>
              </a:path>
              <a:path w="215900" h="430530">
                <a:moveTo>
                  <a:pt x="0" y="215900"/>
                </a:moveTo>
                <a:lnTo>
                  <a:pt x="215900" y="0"/>
                </a:lnTo>
              </a:path>
            </a:pathLst>
          </a:custGeom>
          <a:ln w="952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692713" y="2838513"/>
            <a:ext cx="586105" cy="292100"/>
            <a:chOff x="4692713" y="2838513"/>
            <a:chExt cx="586105" cy="292100"/>
          </a:xfrm>
        </p:grpSpPr>
        <p:sp>
          <p:nvSpPr>
            <p:cNvPr id="20" name="object 20"/>
            <p:cNvSpPr/>
            <p:nvPr/>
          </p:nvSpPr>
          <p:spPr>
            <a:xfrm>
              <a:off x="4697476" y="2843276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79" h="282575">
                  <a:moveTo>
                    <a:pt x="141604" y="0"/>
                  </a:moveTo>
                  <a:lnTo>
                    <a:pt x="0" y="141224"/>
                  </a:lnTo>
                  <a:lnTo>
                    <a:pt x="141604" y="282575"/>
                  </a:lnTo>
                  <a:lnTo>
                    <a:pt x="141604" y="211836"/>
                  </a:lnTo>
                  <a:lnTo>
                    <a:pt x="576199" y="211836"/>
                  </a:lnTo>
                  <a:lnTo>
                    <a:pt x="576199" y="70612"/>
                  </a:lnTo>
                  <a:lnTo>
                    <a:pt x="141604" y="70612"/>
                  </a:lnTo>
                  <a:lnTo>
                    <a:pt x="141604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97476" y="2843276"/>
              <a:ext cx="576580" cy="282575"/>
            </a:xfrm>
            <a:custGeom>
              <a:avLst/>
              <a:gdLst/>
              <a:ahLst/>
              <a:cxnLst/>
              <a:rect l="l" t="t" r="r" b="b"/>
              <a:pathLst>
                <a:path w="576579" h="282575">
                  <a:moveTo>
                    <a:pt x="576199" y="70612"/>
                  </a:moveTo>
                  <a:lnTo>
                    <a:pt x="141604" y="70612"/>
                  </a:lnTo>
                  <a:lnTo>
                    <a:pt x="141604" y="0"/>
                  </a:lnTo>
                  <a:lnTo>
                    <a:pt x="0" y="141224"/>
                  </a:lnTo>
                  <a:lnTo>
                    <a:pt x="141604" y="282575"/>
                  </a:lnTo>
                  <a:lnTo>
                    <a:pt x="141604" y="211836"/>
                  </a:lnTo>
                  <a:lnTo>
                    <a:pt x="576199" y="211836"/>
                  </a:lnTo>
                  <a:lnTo>
                    <a:pt x="576199" y="7061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515102" y="2614929"/>
            <a:ext cx="29006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558423"/>
                </a:solidFill>
                <a:latin typeface="Arial"/>
                <a:cs typeface="Arial"/>
              </a:rPr>
              <a:t>Next: representation methods </a:t>
            </a:r>
            <a:r>
              <a:rPr sz="1600" b="1" spc="-430" dirty="0">
                <a:solidFill>
                  <a:srgbClr val="55842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558423"/>
                </a:solidFill>
                <a:latin typeface="Arial"/>
                <a:cs typeface="Arial"/>
              </a:rPr>
              <a:t>organized </a:t>
            </a:r>
            <a:r>
              <a:rPr sz="1600" b="1" spc="-10" dirty="0">
                <a:solidFill>
                  <a:srgbClr val="558423"/>
                </a:solidFill>
                <a:latin typeface="Arial"/>
                <a:cs typeface="Arial"/>
              </a:rPr>
              <a:t>according </a:t>
            </a:r>
            <a:r>
              <a:rPr sz="1600" b="1" spc="-5" dirty="0">
                <a:solidFill>
                  <a:srgbClr val="558423"/>
                </a:solidFill>
                <a:latin typeface="Arial"/>
                <a:cs typeface="Arial"/>
              </a:rPr>
              <a:t>the n. of </a:t>
            </a:r>
            <a:r>
              <a:rPr sz="1600" b="1" spc="-430" dirty="0">
                <a:solidFill>
                  <a:srgbClr val="55842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558423"/>
                </a:solidFill>
                <a:latin typeface="Arial"/>
                <a:cs typeface="Arial"/>
              </a:rPr>
              <a:t>attributes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dirty="0"/>
              <a:t>14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191" y="162255"/>
            <a:ext cx="58839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Common Visualization</a:t>
            </a:r>
            <a:r>
              <a:rPr sz="2400" spc="35" dirty="0"/>
              <a:t> </a:t>
            </a:r>
            <a:r>
              <a:rPr sz="2400" spc="-5" dirty="0"/>
              <a:t>Techniques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sz="2400" dirty="0"/>
              <a:t>for</a:t>
            </a:r>
            <a:r>
              <a:rPr sz="2400" spc="-20" dirty="0"/>
              <a:t> </a:t>
            </a:r>
            <a:r>
              <a:rPr sz="2400" b="1" dirty="0">
                <a:latin typeface="Arial"/>
                <a:cs typeface="Arial"/>
              </a:rPr>
              <a:t>univariate</a:t>
            </a:r>
            <a:r>
              <a:rPr sz="2400" dirty="0"/>
              <a:t>,</a:t>
            </a:r>
            <a:r>
              <a:rPr sz="2400" spc="-25" dirty="0"/>
              <a:t> </a:t>
            </a:r>
            <a:r>
              <a:rPr sz="2400" b="1" dirty="0">
                <a:latin typeface="Arial"/>
                <a:cs typeface="Arial"/>
              </a:rPr>
              <a:t>bivariate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and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spc="-5" dirty="0"/>
              <a:t>trivariate</a:t>
            </a:r>
            <a:r>
              <a:rPr sz="2400" spc="-10" dirty="0"/>
              <a:t> </a:t>
            </a:r>
            <a:r>
              <a:rPr sz="2400" spc="-5" dirty="0"/>
              <a:t>data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714" y="1330578"/>
            <a:ext cx="17386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Univariate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9227" y="1330578"/>
            <a:ext cx="114554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dot plot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box </a:t>
            </a:r>
            <a:r>
              <a:rPr sz="2000" spc="-5" dirty="0">
                <a:latin typeface="Arial MT"/>
                <a:cs typeface="Arial MT"/>
              </a:rPr>
              <a:t>plot </a:t>
            </a:r>
            <a:r>
              <a:rPr sz="2000" dirty="0">
                <a:latin typeface="Arial MT"/>
                <a:cs typeface="Arial MT"/>
              </a:rPr>
              <a:t> bar chart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hi</a:t>
            </a:r>
            <a:r>
              <a:rPr sz="2000" spc="5" dirty="0">
                <a:latin typeface="Arial MT"/>
                <a:cs typeface="Arial MT"/>
              </a:rPr>
              <a:t>s</a:t>
            </a:r>
            <a:r>
              <a:rPr sz="2000" dirty="0">
                <a:latin typeface="Arial MT"/>
                <a:cs typeface="Arial MT"/>
              </a:rPr>
              <a:t>tog</a:t>
            </a:r>
            <a:r>
              <a:rPr sz="2000" spc="10" dirty="0">
                <a:latin typeface="Arial MT"/>
                <a:cs typeface="Arial MT"/>
              </a:rPr>
              <a:t>r</a:t>
            </a:r>
            <a:r>
              <a:rPr sz="2000" spc="-5" dirty="0">
                <a:latin typeface="Arial MT"/>
                <a:cs typeface="Arial MT"/>
              </a:rPr>
              <a:t>am  pie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chart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9714" y="3464814"/>
            <a:ext cx="15824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Bivariate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9227" y="3464814"/>
            <a:ext cx="127571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98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scatter</a:t>
            </a:r>
            <a:r>
              <a:rPr sz="2000" spc="-1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plot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line plot </a:t>
            </a:r>
            <a:r>
              <a:rPr sz="2000" dirty="0">
                <a:latin typeface="Arial MT"/>
                <a:cs typeface="Arial MT"/>
              </a:rPr>
              <a:t> time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series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5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9714" y="4989067"/>
            <a:ext cx="16421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Arial MT"/>
                <a:cs typeface="Arial MT"/>
              </a:rPr>
              <a:t>Trivariate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86896" y="4989067"/>
            <a:ext cx="2052320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 marR="701040" indent="-254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surface plot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contour</a:t>
            </a:r>
            <a:r>
              <a:rPr sz="2000" spc="-1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plot</a:t>
            </a:r>
            <a:endParaRPr sz="2000">
              <a:latin typeface="Arial MT"/>
              <a:cs typeface="Arial MT"/>
            </a:endParaRPr>
          </a:p>
          <a:p>
            <a:pPr marL="14604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3D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representation</a:t>
            </a:r>
            <a:endParaRPr sz="2000">
              <a:latin typeface="Arial MT"/>
              <a:cs typeface="Arial MT"/>
            </a:endParaRPr>
          </a:p>
          <a:p>
            <a:pPr marL="14604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 MT"/>
                <a:cs typeface="Arial MT"/>
              </a:rPr>
              <a:t>bubble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plot</a:t>
            </a:r>
            <a:endParaRPr sz="2000">
              <a:latin typeface="Arial MT"/>
              <a:cs typeface="Arial MT"/>
            </a:endParaRPr>
          </a:p>
          <a:p>
            <a:pPr marL="14604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35425" y="1365539"/>
            <a:ext cx="2449195" cy="3622675"/>
            <a:chOff x="4035425" y="1365539"/>
            <a:chExt cx="2449195" cy="362267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8758" y="1801452"/>
              <a:ext cx="1005560" cy="12929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1153" y="1365539"/>
              <a:ext cx="493843" cy="17244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5425" y="3082925"/>
              <a:ext cx="2341626" cy="190500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620930" y="150876"/>
            <a:ext cx="2355215" cy="2894965"/>
            <a:chOff x="6620930" y="150876"/>
            <a:chExt cx="2355215" cy="289496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20930" y="1068097"/>
              <a:ext cx="1533525" cy="19771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2850" y="150876"/>
              <a:ext cx="1412875" cy="13335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330310" y="1670050"/>
            <a:ext cx="645160" cy="1397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Ch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e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rr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ies  </a:t>
            </a:r>
            <a:r>
              <a:rPr sz="1200" b="1" spc="-10" dirty="0">
                <a:solidFill>
                  <a:srgbClr val="7E7E7E"/>
                </a:solidFill>
                <a:latin typeface="Arial"/>
                <a:cs typeface="Arial"/>
              </a:rPr>
              <a:t>Apples </a:t>
            </a:r>
            <a:r>
              <a:rPr sz="1200" b="1" spc="-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7E7E7E"/>
                </a:solidFill>
                <a:latin typeface="Arial"/>
                <a:cs typeface="Arial"/>
              </a:rPr>
              <a:t>Kiwis </a:t>
            </a:r>
            <a:r>
              <a:rPr sz="1200" b="1" spc="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Grapes </a:t>
            </a:r>
            <a:r>
              <a:rPr sz="1200" b="1" spc="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Or</a:t>
            </a:r>
            <a:r>
              <a:rPr sz="1200" b="1" spc="5" dirty="0">
                <a:solidFill>
                  <a:srgbClr val="7E7E7E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srgbClr val="7E7E7E"/>
                </a:solidFill>
                <a:latin typeface="Arial"/>
                <a:cs typeface="Arial"/>
              </a:rPr>
              <a:t>nges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0997" y="3456508"/>
            <a:ext cx="140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0557" y="482536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x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65798" y="3290951"/>
            <a:ext cx="2878074" cy="16620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045453" y="324078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25865" y="4896688"/>
            <a:ext cx="89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40072" y="5213604"/>
            <a:ext cx="3112135" cy="1644650"/>
            <a:chOff x="4640072" y="5213604"/>
            <a:chExt cx="3112135" cy="164465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0072" y="5213604"/>
              <a:ext cx="1605220" cy="134901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4950" y="5433956"/>
              <a:ext cx="1666875" cy="142404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62400" y="1304925"/>
            <a:ext cx="717550" cy="198589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115302" y="662584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66558" y="5993079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z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28359" y="5293867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" dirty="0">
                <a:latin typeface="Arial"/>
                <a:cs typeface="Arial"/>
              </a:rPr>
              <a:t>y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28549" y="5245098"/>
            <a:ext cx="1229725" cy="149169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614926" y="5246687"/>
            <a:ext cx="1500124" cy="1425575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8411971" y="6431686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 MT"/>
                <a:cs typeface="Arial MT"/>
              </a:rPr>
              <a:t>15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</TotalTime>
  <Words>3405</Words>
  <Application>Microsoft Macintosh PowerPoint</Application>
  <PresentationFormat>Apresentação no Ecrã (4:3)</PresentationFormat>
  <Paragraphs>724</Paragraphs>
  <Slides>62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62</vt:i4>
      </vt:variant>
    </vt:vector>
  </HeadingPairs>
  <TitlesOfParts>
    <vt:vector size="67" baseType="lpstr">
      <vt:lpstr>Arial</vt:lpstr>
      <vt:lpstr>Arial MT</vt:lpstr>
      <vt:lpstr>Calibri</vt:lpstr>
      <vt:lpstr>Times New Roman</vt:lpstr>
      <vt:lpstr>Office Theme</vt:lpstr>
      <vt:lpstr>Representation</vt:lpstr>
      <vt:lpstr>Data</vt:lpstr>
      <vt:lpstr>Apresentação do PowerPoint</vt:lpstr>
      <vt:lpstr>Remember:</vt:lpstr>
      <vt:lpstr>Pre-attentive attributes can help  observers to see before though</vt:lpstr>
      <vt:lpstr>Apresentação do PowerPoint</vt:lpstr>
      <vt:lpstr>Procedure to follow to create visual representations of abstract data</vt:lpstr>
      <vt:lpstr>Apresentação do PowerPoint</vt:lpstr>
      <vt:lpstr>Common Visualization Techniques for univariate, bivariate and trivariate data</vt:lpstr>
      <vt:lpstr>Representing univariate data</vt:lpstr>
      <vt:lpstr>Some more examples  on how humans see…</vt:lpstr>
      <vt:lpstr>Apresentação do PowerPoint</vt:lpstr>
      <vt:lpstr>Inattentional blindness https://www.youtube.com/watch?v=IGQmdoK_ZfY</vt:lpstr>
      <vt:lpstr>Representing univariate data (cont.)</vt:lpstr>
      <vt:lpstr>Apresentação do PowerPoint</vt:lpstr>
      <vt:lpstr>Simple (and common) representations of data</vt:lpstr>
      <vt:lpstr>Apresentação do PowerPoint</vt:lpstr>
      <vt:lpstr>Another simple (and too common) representation</vt:lpstr>
      <vt:lpstr>Apresentação do PowerPoint</vt:lpstr>
      <vt:lpstr>Representing bivariate data</vt:lpstr>
      <vt:lpstr>Representing bivariate data</vt:lpstr>
      <vt:lpstr>Apresentação do PowerPoint</vt:lpstr>
      <vt:lpstr>Apresentação do PowerPoint</vt:lpstr>
      <vt:lpstr>Representing Trivariate data</vt:lpstr>
      <vt:lpstr>Apresentação do PowerPoint</vt:lpstr>
      <vt:lpstr>Apresentação do PowerPoint</vt:lpstr>
      <vt:lpstr>Other Simple (and common) representation of 3D data</vt:lpstr>
      <vt:lpstr>Apresentação do PowerPoint</vt:lpstr>
      <vt:lpstr>Apresentação do PowerPoint</vt:lpstr>
      <vt:lpstr>A special category of trivariate data:  Maps (latitude and longitude + a value)</vt:lpstr>
      <vt:lpstr>Choropleth maps - A standard approach to communicating aggregated data by geographical areas using color encoding of the geographic area</vt:lpstr>
      <vt:lpstr>How can these issues be mitigated?</vt:lpstr>
      <vt:lpstr>Apresentação do PowerPoint</vt:lpstr>
      <vt:lpstr>Some more examples  on how humans see…</vt:lpstr>
      <vt:lpstr>Pre-attentive processing: Things that “pop out”</vt:lpstr>
      <vt:lpstr>Color is a strong visual cue</vt:lpstr>
      <vt:lpstr>Color is a strong visual cue: it may help users perform their tasks If correctly used</vt:lpstr>
      <vt:lpstr>Apresentação do PowerPoint</vt:lpstr>
      <vt:lpstr>The misuse of colour in science communication</vt:lpstr>
      <vt:lpstr>Remember:</vt:lpstr>
      <vt:lpstr>Representing Hypervariate (or multivariate) data</vt:lpstr>
      <vt:lpstr>Techniques for Hypervariate (or multivariate) data Visualization</vt:lpstr>
      <vt:lpstr>Apresentação do PowerPoint</vt:lpstr>
      <vt:lpstr>Apresentação do PowerPoint</vt:lpstr>
      <vt:lpstr>A example for six objects, each characterized by seven attributes:</vt:lpstr>
      <vt:lpstr>Apresentação do PowerPoint</vt:lpstr>
      <vt:lpstr>Properties of parallel coordinate plots:</vt:lpstr>
      <vt:lpstr>Apresentação do PowerPoint</vt:lpstr>
      <vt:lpstr>Properties of star plots:</vt:lpstr>
      <vt:lpstr>Apresentação do PowerPoint</vt:lpstr>
      <vt:lpstr>Apresentação do PowerPoint</vt:lpstr>
      <vt:lpstr>Apresentação do PowerPoint</vt:lpstr>
      <vt:lpstr>A scatterplot representing 5 variables</vt:lpstr>
      <vt:lpstr>Apresentação do PowerPoint</vt:lpstr>
      <vt:lpstr>Apresentação do PowerPoint</vt:lpstr>
      <vt:lpstr>Apresentação do PowerPoint</vt:lpstr>
      <vt:lpstr>Icons (aka glyphs) represent a number of attributes qualitatively or quantitatively</vt:lpstr>
      <vt:lpstr>Multidimensional icons representing eight attributes of a dwelling</vt:lpstr>
      <vt:lpstr>Glyph chart example:</vt:lpstr>
      <vt:lpstr>Small multiples:</vt:lpstr>
      <vt:lpstr>Example: Use visualization techniques to help answer the following questions: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RB</dc:creator>
  <cp:lastModifiedBy>Ricardo Cruz</cp:lastModifiedBy>
  <cp:revision>2</cp:revision>
  <dcterms:created xsi:type="dcterms:W3CDTF">2022-10-17T09:14:16Z</dcterms:created>
  <dcterms:modified xsi:type="dcterms:W3CDTF">2022-10-24T09:58:47Z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2022-10-17T00:00:00Z</vt:filetime>
  </property>
</Properties>
</file>